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1.wav" ContentType="audio/wav"/>
  <Override PartName="/ppt/media/audio2.wav" ContentType="audio/wav"/>
  <Override PartName="/ppt/media/audio3.wav" ContentType="audio/wav"/>
  <Override PartName="/ppt/media/audio4.wav" ContentType="audio/wav"/>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sldIdLst>
    <p:sldId id="256" r:id="rId2"/>
    <p:sldId id="257" r:id="rId3"/>
    <p:sldId id="258" r:id="rId4"/>
    <p:sldId id="262" r:id="rId5"/>
    <p:sldId id="263" r:id="rId6"/>
    <p:sldId id="261" r:id="rId7"/>
    <p:sldId id="264" r:id="rId8"/>
    <p:sldId id="265" r:id="rId9"/>
    <p:sldId id="266" r:id="rId10"/>
    <p:sldId id="267" r:id="rId11"/>
    <p:sldId id="269" r:id="rId12"/>
    <p:sldId id="275" r:id="rId13"/>
    <p:sldId id="276" r:id="rId14"/>
    <p:sldId id="277"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797"/>
    <a:srgbClr val="FF6699"/>
    <a:srgbClr val="66FF33"/>
    <a:srgbClr val="FFD5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Deraz" userId="abcfa838-d20b-4337-96de-a2e7262abf10" providerId="ADAL" clId="{0D9D92A4-19F1-4B8E-A299-68E7AA4360D6}"/>
    <pc:docChg chg="modSld sldOrd">
      <pc:chgData name="Sara Deraz" userId="abcfa838-d20b-4337-96de-a2e7262abf10" providerId="ADAL" clId="{0D9D92A4-19F1-4B8E-A299-68E7AA4360D6}" dt="2024-03-24T12:46:41.908" v="1"/>
      <pc:docMkLst>
        <pc:docMk/>
      </pc:docMkLst>
      <pc:sldChg chg="ord">
        <pc:chgData name="Sara Deraz" userId="abcfa838-d20b-4337-96de-a2e7262abf10" providerId="ADAL" clId="{0D9D92A4-19F1-4B8E-A299-68E7AA4360D6}" dt="2024-03-24T12:46:41.908" v="1"/>
        <pc:sldMkLst>
          <pc:docMk/>
          <pc:sldMk cId="2585751979" sldId="271"/>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ata2.xml.rels><?xml version="1.0" encoding="UTF-8" standalone="yes"?>
<Relationships xmlns="http://schemas.openxmlformats.org/package/2006/relationships"><Relationship Id="rId1" Type="http://schemas.openxmlformats.org/officeDocument/2006/relationships/hyperlink" Target="https://surahquran.com/21.html"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2.xml.rels><?xml version="1.0" encoding="UTF-8" standalone="yes"?>
<Relationships xmlns="http://schemas.openxmlformats.org/package/2006/relationships"><Relationship Id="rId1" Type="http://schemas.openxmlformats.org/officeDocument/2006/relationships/hyperlink" Target="https://surahquran.com/21.html"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5F06A-B30B-4187-8F9B-D7A9DE24B28D}" type="doc">
      <dgm:prSet loTypeId="urn:microsoft.com/office/officeart/2008/layout/AlternatingPictureCircles" loCatId="picture" qsTypeId="urn:microsoft.com/office/officeart/2005/8/quickstyle/simple4" qsCatId="simple" csTypeId="urn:microsoft.com/office/officeart/2005/8/colors/colorful1" csCatId="colorful" phldr="1"/>
      <dgm:spPr/>
    </dgm:pt>
    <dgm:pt modelId="{4ABB4099-9448-4FB1-9876-02E64A079912}">
      <dgm:prSet phldrT="[Text]" custT="1"/>
      <dgm:spPr/>
      <dgm:t>
        <a:bodyPr/>
        <a:lstStyle/>
        <a:p>
          <a:r>
            <a:rPr lang="ar-AE" sz="4000" b="1" dirty="0"/>
            <a:t>الدرس الأول</a:t>
          </a:r>
        </a:p>
        <a:p>
          <a:r>
            <a:rPr lang="ar-AE" sz="4000" b="1" dirty="0"/>
            <a:t>حبيبي يا رسول الله </a:t>
          </a:r>
          <a:endParaRPr lang="en-US" sz="4000" b="1" dirty="0"/>
        </a:p>
      </dgm:t>
    </dgm:pt>
    <dgm:pt modelId="{C342034D-9658-4EB4-9879-C0267E473022}" type="parTrans" cxnId="{1A4AE8C2-0016-41CF-BDB1-B7E5449E2041}">
      <dgm:prSet/>
      <dgm:spPr/>
      <dgm:t>
        <a:bodyPr/>
        <a:lstStyle/>
        <a:p>
          <a:endParaRPr lang="en-US"/>
        </a:p>
      </dgm:t>
    </dgm:pt>
    <dgm:pt modelId="{0CAA8A85-3478-4230-BBC7-FC758F0D3EDA}" type="sibTrans" cxnId="{1A4AE8C2-0016-41CF-BDB1-B7E5449E2041}">
      <dgm:prSet/>
      <dgm:spPr/>
      <dgm:t>
        <a:bodyPr/>
        <a:lstStyle/>
        <a:p>
          <a:endParaRPr lang="en-US"/>
        </a:p>
      </dgm:t>
    </dgm:pt>
    <dgm:pt modelId="{E6B57EFE-390F-4D9C-8884-900566036150}" type="pres">
      <dgm:prSet presAssocID="{FA05F06A-B30B-4187-8F9B-D7A9DE24B28D}" presName="Name0" presStyleCnt="0">
        <dgm:presLayoutVars>
          <dgm:chMax/>
          <dgm:chPref/>
          <dgm:dir/>
        </dgm:presLayoutVars>
      </dgm:prSet>
      <dgm:spPr/>
    </dgm:pt>
    <dgm:pt modelId="{C6CEC920-A4F8-4514-9FE5-019ABD23C5E5}" type="pres">
      <dgm:prSet presAssocID="{4ABB4099-9448-4FB1-9876-02E64A079912}" presName="composite" presStyleCnt="0"/>
      <dgm:spPr/>
    </dgm:pt>
    <dgm:pt modelId="{E4E83CBE-F107-49EF-9183-49C32C56C5C5}" type="pres">
      <dgm:prSet presAssocID="{4ABB4099-9448-4FB1-9876-02E64A079912}" presName="Accent" presStyleLbl="alignNode1" presStyleIdx="0" presStyleCnt="1">
        <dgm:presLayoutVars>
          <dgm:chMax val="0"/>
          <dgm:chPref val="0"/>
        </dgm:presLayoutVars>
      </dgm:prSet>
      <dgm:spPr/>
    </dgm:pt>
    <dgm:pt modelId="{AD47796E-ADD8-4FD0-AE90-46049816A0E7}" type="pres">
      <dgm:prSet presAssocID="{4ABB4099-9448-4FB1-9876-02E64A079912}" presName="Image" presStyleLbl="bgImgPlace1" presStyleIdx="0" presStyleCnt="1" custScaleX="92291" custScaleY="99084" custLinFactNeighborX="-57" custLinFactNeighborY="1767">
        <dgm:presLayoutVars>
          <dgm:chMax val="0"/>
          <dgm:chPref val="0"/>
          <dgm:bulletEnabled val="1"/>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 modelId="{EF7380E7-6F96-4390-868A-FC77215FA967}" type="pres">
      <dgm:prSet presAssocID="{4ABB4099-9448-4FB1-9876-02E64A079912}" presName="Parent" presStyleLbl="fgAccFollowNode1" presStyleIdx="0" presStyleCnt="1">
        <dgm:presLayoutVars>
          <dgm:chMax val="0"/>
          <dgm:chPref val="0"/>
          <dgm:bulletEnabled val="1"/>
        </dgm:presLayoutVars>
      </dgm:prSet>
      <dgm:spPr/>
    </dgm:pt>
    <dgm:pt modelId="{12C64E40-B678-4D31-B431-760015C4E2A2}" type="pres">
      <dgm:prSet presAssocID="{4ABB4099-9448-4FB1-9876-02E64A079912}" presName="Space" presStyleCnt="0">
        <dgm:presLayoutVars>
          <dgm:chMax val="0"/>
          <dgm:chPref val="0"/>
        </dgm:presLayoutVars>
      </dgm:prSet>
      <dgm:spPr/>
    </dgm:pt>
  </dgm:ptLst>
  <dgm:cxnLst>
    <dgm:cxn modelId="{AD92220B-2873-4C62-85A0-B346A16C2B96}" type="presOf" srcId="{FA05F06A-B30B-4187-8F9B-D7A9DE24B28D}" destId="{E6B57EFE-390F-4D9C-8884-900566036150}" srcOrd="0" destOrd="0" presId="urn:microsoft.com/office/officeart/2008/layout/AlternatingPictureCircles"/>
    <dgm:cxn modelId="{EA78F48C-F66F-4718-9FC6-D28651A6B0B5}" type="presOf" srcId="{4ABB4099-9448-4FB1-9876-02E64A079912}" destId="{EF7380E7-6F96-4390-868A-FC77215FA967}" srcOrd="0" destOrd="0" presId="urn:microsoft.com/office/officeart/2008/layout/AlternatingPictureCircles"/>
    <dgm:cxn modelId="{1A4AE8C2-0016-41CF-BDB1-B7E5449E2041}" srcId="{FA05F06A-B30B-4187-8F9B-D7A9DE24B28D}" destId="{4ABB4099-9448-4FB1-9876-02E64A079912}" srcOrd="0" destOrd="0" parTransId="{C342034D-9658-4EB4-9879-C0267E473022}" sibTransId="{0CAA8A85-3478-4230-BBC7-FC758F0D3EDA}"/>
    <dgm:cxn modelId="{2576AEA2-5D49-4ED3-8D28-8590A406C927}" type="presParOf" srcId="{E6B57EFE-390F-4D9C-8884-900566036150}" destId="{C6CEC920-A4F8-4514-9FE5-019ABD23C5E5}" srcOrd="0" destOrd="0" presId="urn:microsoft.com/office/officeart/2008/layout/AlternatingPictureCircles"/>
    <dgm:cxn modelId="{CC8A6B96-CDCC-439F-BB6A-B92A23BC9999}" type="presParOf" srcId="{C6CEC920-A4F8-4514-9FE5-019ABD23C5E5}" destId="{E4E83CBE-F107-49EF-9183-49C32C56C5C5}" srcOrd="0" destOrd="0" presId="urn:microsoft.com/office/officeart/2008/layout/AlternatingPictureCircles"/>
    <dgm:cxn modelId="{D13D22EC-47EC-4022-AEC7-C40ACF209341}" type="presParOf" srcId="{C6CEC920-A4F8-4514-9FE5-019ABD23C5E5}" destId="{AD47796E-ADD8-4FD0-AE90-46049816A0E7}" srcOrd="1" destOrd="0" presId="urn:microsoft.com/office/officeart/2008/layout/AlternatingPictureCircles"/>
    <dgm:cxn modelId="{2B8F51DB-B9AB-4BCD-939C-AFDA2C067EAC}" type="presParOf" srcId="{C6CEC920-A4F8-4514-9FE5-019ABD23C5E5}" destId="{EF7380E7-6F96-4390-868A-FC77215FA967}" srcOrd="2" destOrd="0" presId="urn:microsoft.com/office/officeart/2008/layout/AlternatingPictureCircles"/>
    <dgm:cxn modelId="{94754767-8594-4FCF-B157-8192F97734CC}" type="presParOf" srcId="{C6CEC920-A4F8-4514-9FE5-019ABD23C5E5}" destId="{12C64E40-B678-4D31-B431-760015C4E2A2}"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1DE4A1-C555-47E4-ACE3-5BC9BBA4B1A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53BAAA9-9045-4FE3-A51D-3FED2796E4B2}">
      <dgm:prSet custT="1"/>
      <dgm:spPr/>
      <dgm:t>
        <a:bodyPr/>
        <a:lstStyle/>
        <a:p>
          <a:pPr algn="r"/>
          <a:r>
            <a:rPr lang="ar-AE" sz="3600" b="1" dirty="0">
              <a:solidFill>
                <a:schemeClr val="tx1"/>
              </a:solidFill>
              <a:latin typeface="conv_original-hafs"/>
            </a:rPr>
            <a:t>﴿ وَمَا أَرْسَلْنَاكَ إِلَّا رَحْمَةً لِّلْعَالَمِينَ﴾</a:t>
          </a:r>
          <a:r>
            <a:rPr lang="ar-AE" sz="7200" b="1" dirty="0">
              <a:solidFill>
                <a:schemeClr val="tx1"/>
              </a:solidFill>
              <a:latin typeface="conv_original-hafs"/>
            </a:rPr>
            <a:t> </a:t>
          </a:r>
          <a:br>
            <a:rPr lang="ar-AE" sz="7200" b="1" dirty="0">
              <a:solidFill>
                <a:schemeClr val="tx1"/>
              </a:solidFill>
              <a:latin typeface="conv_original-hafs"/>
            </a:rPr>
          </a:br>
          <a:r>
            <a:rPr lang="ar-AE" sz="2400" b="1" dirty="0">
              <a:solidFill>
                <a:schemeClr val="tx1"/>
              </a:solidFill>
              <a:latin typeface="conv_original-hafs"/>
            </a:rPr>
            <a:t>[ </a:t>
          </a:r>
          <a:r>
            <a:rPr lang="ar-AE" sz="2400" b="1" dirty="0">
              <a:solidFill>
                <a:schemeClr val="tx1"/>
              </a:solidFill>
              <a:latin typeface="conv_original-hafs"/>
              <a:hlinkClick xmlns:r="http://schemas.openxmlformats.org/officeDocument/2006/relationships" r:id="rId1"/>
            </a:rPr>
            <a:t>سورة الأنبياء</a:t>
          </a:r>
          <a:r>
            <a:rPr lang="ar-AE" sz="2400" b="1" dirty="0">
              <a:solidFill>
                <a:schemeClr val="tx1"/>
              </a:solidFill>
              <a:latin typeface="conv_original-hafs"/>
            </a:rPr>
            <a:t>: 107</a:t>
          </a:r>
          <a:r>
            <a:rPr lang="ar-AE" sz="2800" b="1" dirty="0">
              <a:solidFill>
                <a:schemeClr val="tx1"/>
              </a:solidFill>
              <a:latin typeface="conv_original-hafs"/>
            </a:rPr>
            <a:t>]</a:t>
          </a:r>
          <a:endParaRPr lang="en-US" sz="7200" dirty="0">
            <a:solidFill>
              <a:schemeClr val="tx1"/>
            </a:solidFill>
          </a:endParaRPr>
        </a:p>
      </dgm:t>
    </dgm:pt>
    <dgm:pt modelId="{33C839A2-09BD-4958-ADBF-2E713618E1AB}" type="parTrans" cxnId="{DD57336D-0572-47E5-A7D8-1105A85DA25D}">
      <dgm:prSet/>
      <dgm:spPr/>
      <dgm:t>
        <a:bodyPr/>
        <a:lstStyle/>
        <a:p>
          <a:endParaRPr lang="en-US"/>
        </a:p>
      </dgm:t>
    </dgm:pt>
    <dgm:pt modelId="{5913E2F4-942D-4788-B0AD-06AF276E735D}" type="sibTrans" cxnId="{DD57336D-0572-47E5-A7D8-1105A85DA25D}">
      <dgm:prSet/>
      <dgm:spPr/>
      <dgm:t>
        <a:bodyPr/>
        <a:lstStyle/>
        <a:p>
          <a:endParaRPr lang="en-US"/>
        </a:p>
      </dgm:t>
    </dgm:pt>
    <dgm:pt modelId="{A6CCD9F3-4325-49FB-9277-335A11A6FD4D}" type="pres">
      <dgm:prSet presAssocID="{CD1DE4A1-C555-47E4-ACE3-5BC9BBA4B1A1}" presName="vert0" presStyleCnt="0">
        <dgm:presLayoutVars>
          <dgm:dir/>
          <dgm:animOne val="branch"/>
          <dgm:animLvl val="lvl"/>
        </dgm:presLayoutVars>
      </dgm:prSet>
      <dgm:spPr/>
    </dgm:pt>
    <dgm:pt modelId="{9538AB30-16C1-4021-8705-88A1EA82875C}" type="pres">
      <dgm:prSet presAssocID="{553BAAA9-9045-4FE3-A51D-3FED2796E4B2}" presName="thickLine" presStyleLbl="alignNode1" presStyleIdx="0" presStyleCnt="1"/>
      <dgm:spPr/>
    </dgm:pt>
    <dgm:pt modelId="{62E55904-E79C-4295-B3C4-E23844178436}" type="pres">
      <dgm:prSet presAssocID="{553BAAA9-9045-4FE3-A51D-3FED2796E4B2}" presName="horz1" presStyleCnt="0"/>
      <dgm:spPr/>
    </dgm:pt>
    <dgm:pt modelId="{8164283B-7B05-43ED-B225-7A2AA0055F10}" type="pres">
      <dgm:prSet presAssocID="{553BAAA9-9045-4FE3-A51D-3FED2796E4B2}" presName="tx1" presStyleLbl="revTx" presStyleIdx="0" presStyleCnt="1"/>
      <dgm:spPr/>
    </dgm:pt>
    <dgm:pt modelId="{8F7EE0E5-3D2E-48CB-97FE-FD592E903C7D}" type="pres">
      <dgm:prSet presAssocID="{553BAAA9-9045-4FE3-A51D-3FED2796E4B2}" presName="vert1" presStyleCnt="0"/>
      <dgm:spPr/>
    </dgm:pt>
  </dgm:ptLst>
  <dgm:cxnLst>
    <dgm:cxn modelId="{DD57336D-0572-47E5-A7D8-1105A85DA25D}" srcId="{CD1DE4A1-C555-47E4-ACE3-5BC9BBA4B1A1}" destId="{553BAAA9-9045-4FE3-A51D-3FED2796E4B2}" srcOrd="0" destOrd="0" parTransId="{33C839A2-09BD-4958-ADBF-2E713618E1AB}" sibTransId="{5913E2F4-942D-4788-B0AD-06AF276E735D}"/>
    <dgm:cxn modelId="{DACA29D5-CA8F-49C2-AC34-63EE808A4784}" type="presOf" srcId="{CD1DE4A1-C555-47E4-ACE3-5BC9BBA4B1A1}" destId="{A6CCD9F3-4325-49FB-9277-335A11A6FD4D}" srcOrd="0" destOrd="0" presId="urn:microsoft.com/office/officeart/2008/layout/LinedList"/>
    <dgm:cxn modelId="{75C57FE2-8A43-4E4F-B0F6-6A85323CDB56}" type="presOf" srcId="{553BAAA9-9045-4FE3-A51D-3FED2796E4B2}" destId="{8164283B-7B05-43ED-B225-7A2AA0055F10}" srcOrd="0" destOrd="0" presId="urn:microsoft.com/office/officeart/2008/layout/LinedList"/>
    <dgm:cxn modelId="{32BC7672-2B1B-4D49-ADC3-8A404B1551C7}" type="presParOf" srcId="{A6CCD9F3-4325-49FB-9277-335A11A6FD4D}" destId="{9538AB30-16C1-4021-8705-88A1EA82875C}" srcOrd="0" destOrd="0" presId="urn:microsoft.com/office/officeart/2008/layout/LinedList"/>
    <dgm:cxn modelId="{1E2070F5-EA55-4056-AC77-FD8748F928AE}" type="presParOf" srcId="{A6CCD9F3-4325-49FB-9277-335A11A6FD4D}" destId="{62E55904-E79C-4295-B3C4-E23844178436}" srcOrd="1" destOrd="0" presId="urn:microsoft.com/office/officeart/2008/layout/LinedList"/>
    <dgm:cxn modelId="{FA90E610-038A-403A-8BF3-58D708B625F4}" type="presParOf" srcId="{62E55904-E79C-4295-B3C4-E23844178436}" destId="{8164283B-7B05-43ED-B225-7A2AA0055F10}" srcOrd="0" destOrd="0" presId="urn:microsoft.com/office/officeart/2008/layout/LinedList"/>
    <dgm:cxn modelId="{7874F1A9-4C52-4836-A04A-CFAF45F4BD8B}" type="presParOf" srcId="{62E55904-E79C-4295-B3C4-E23844178436}" destId="{8F7EE0E5-3D2E-48CB-97FE-FD592E903C7D}"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83CBE-F107-49EF-9183-49C32C56C5C5}">
      <dsp:nvSpPr>
        <dsp:cNvPr id="0" name=""/>
        <dsp:cNvSpPr/>
      </dsp:nvSpPr>
      <dsp:spPr>
        <a:xfrm>
          <a:off x="6019244" y="344909"/>
          <a:ext cx="6168451" cy="6168181"/>
        </a:xfrm>
        <a:prstGeom prst="donut">
          <a:avLst>
            <a:gd name="adj" fmla="val 1101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AD47796E-ADD8-4FD0-AE90-46049816A0E7}">
      <dsp:nvSpPr>
        <dsp:cNvPr id="0" name=""/>
        <dsp:cNvSpPr/>
      </dsp:nvSpPr>
      <dsp:spPr>
        <a:xfrm>
          <a:off x="292404" y="688415"/>
          <a:ext cx="7001747" cy="568361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EF7380E7-6F96-4390-868A-FC77215FA967}">
      <dsp:nvSpPr>
        <dsp:cNvPr id="0" name=""/>
        <dsp:cNvSpPr/>
      </dsp:nvSpPr>
      <dsp:spPr>
        <a:xfrm>
          <a:off x="6697859" y="1023379"/>
          <a:ext cx="4811221" cy="4811011"/>
        </a:xfrm>
        <a:prstGeom prst="ellipse">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ar-AE" sz="4000" b="1" kern="1200" dirty="0"/>
            <a:t>الدرس الأول</a:t>
          </a:r>
        </a:p>
        <a:p>
          <a:pPr marL="0" lvl="0" indent="0" algn="ctr" defTabSz="1778000">
            <a:lnSpc>
              <a:spcPct val="90000"/>
            </a:lnSpc>
            <a:spcBef>
              <a:spcPct val="0"/>
            </a:spcBef>
            <a:spcAft>
              <a:spcPct val="35000"/>
            </a:spcAft>
            <a:buNone/>
          </a:pPr>
          <a:r>
            <a:rPr lang="ar-AE" sz="4000" b="1" kern="1200" dirty="0"/>
            <a:t>حبيبي يا رسول الله </a:t>
          </a:r>
          <a:endParaRPr lang="en-US" sz="4000" b="1" kern="1200" dirty="0"/>
        </a:p>
      </dsp:txBody>
      <dsp:txXfrm>
        <a:off x="7402446" y="1727935"/>
        <a:ext cx="3402047" cy="3401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8AB30-16C1-4021-8705-88A1EA82875C}">
      <dsp:nvSpPr>
        <dsp:cNvPr id="0" name=""/>
        <dsp:cNvSpPr/>
      </dsp:nvSpPr>
      <dsp:spPr>
        <a:xfrm>
          <a:off x="0" y="769"/>
          <a:ext cx="595761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64283B-7B05-43ED-B225-7A2AA0055F10}">
      <dsp:nvSpPr>
        <dsp:cNvPr id="0" name=""/>
        <dsp:cNvSpPr/>
      </dsp:nvSpPr>
      <dsp:spPr>
        <a:xfrm>
          <a:off x="0" y="769"/>
          <a:ext cx="5957614" cy="157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r" defTabSz="1600200">
            <a:lnSpc>
              <a:spcPct val="90000"/>
            </a:lnSpc>
            <a:spcBef>
              <a:spcPct val="0"/>
            </a:spcBef>
            <a:spcAft>
              <a:spcPct val="35000"/>
            </a:spcAft>
            <a:buNone/>
          </a:pPr>
          <a:r>
            <a:rPr lang="ar-AE" sz="3600" b="1" kern="1200" dirty="0">
              <a:solidFill>
                <a:schemeClr val="tx1"/>
              </a:solidFill>
              <a:latin typeface="conv_original-hafs"/>
            </a:rPr>
            <a:t>﴿ وَمَا أَرْسَلْنَاكَ إِلَّا رَحْمَةً لِّلْعَالَمِينَ﴾</a:t>
          </a:r>
          <a:r>
            <a:rPr lang="ar-AE" sz="7200" b="1" kern="1200" dirty="0">
              <a:solidFill>
                <a:schemeClr val="tx1"/>
              </a:solidFill>
              <a:latin typeface="conv_original-hafs"/>
            </a:rPr>
            <a:t> </a:t>
          </a:r>
          <a:br>
            <a:rPr lang="ar-AE" sz="7200" b="1" kern="1200" dirty="0">
              <a:solidFill>
                <a:schemeClr val="tx1"/>
              </a:solidFill>
              <a:latin typeface="conv_original-hafs"/>
            </a:rPr>
          </a:br>
          <a:r>
            <a:rPr lang="ar-AE" sz="2400" b="1" kern="1200" dirty="0">
              <a:solidFill>
                <a:schemeClr val="tx1"/>
              </a:solidFill>
              <a:latin typeface="conv_original-hafs"/>
            </a:rPr>
            <a:t>[ </a:t>
          </a:r>
          <a:r>
            <a:rPr lang="ar-AE" sz="2400" b="1" kern="1200" dirty="0">
              <a:solidFill>
                <a:schemeClr val="tx1"/>
              </a:solidFill>
              <a:latin typeface="conv_original-hafs"/>
              <a:hlinkClick xmlns:r="http://schemas.openxmlformats.org/officeDocument/2006/relationships" r:id="rId1"/>
            </a:rPr>
            <a:t>سورة الأنبياء</a:t>
          </a:r>
          <a:r>
            <a:rPr lang="ar-AE" sz="2400" b="1" kern="1200" dirty="0">
              <a:solidFill>
                <a:schemeClr val="tx1"/>
              </a:solidFill>
              <a:latin typeface="conv_original-hafs"/>
            </a:rPr>
            <a:t>: 107</a:t>
          </a:r>
          <a:r>
            <a:rPr lang="ar-AE" sz="2800" b="1" kern="1200" dirty="0">
              <a:solidFill>
                <a:schemeClr val="tx1"/>
              </a:solidFill>
              <a:latin typeface="conv_original-hafs"/>
            </a:rPr>
            <a:t>]</a:t>
          </a:r>
          <a:endParaRPr lang="en-US" sz="7200" kern="1200" dirty="0">
            <a:solidFill>
              <a:schemeClr val="tx1"/>
            </a:solidFill>
          </a:endParaRPr>
        </a:p>
      </dsp:txBody>
      <dsp:txXfrm>
        <a:off x="0" y="769"/>
        <a:ext cx="5957614" cy="157501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083D6B-873F-4F52-BE16-BCA8184453FB}"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7CB1-6425-4F65-BD35-48A2C6ADA74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29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83D6B-873F-4F52-BE16-BCA8184453FB}"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32432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83D6B-873F-4F52-BE16-BCA8184453FB}"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189305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83D6B-873F-4F52-BE16-BCA8184453FB}"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3866810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83D6B-873F-4F52-BE16-BCA8184453FB}"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408007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083D6B-873F-4F52-BE16-BCA8184453FB}" type="datetimeFigureOut">
              <a:rPr lang="en-US" smtClean="0"/>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17CB1-6425-4F65-BD35-48A2C6ADA74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91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083D6B-873F-4F52-BE16-BCA8184453FB}" type="datetimeFigureOut">
              <a:rPr lang="en-US" smtClean="0"/>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573177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83D6B-873F-4F52-BE16-BCA8184453FB}" type="datetimeFigureOut">
              <a:rPr lang="en-US" smtClean="0"/>
              <a:t>24-03-2024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130355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083D6B-873F-4F52-BE16-BCA8184453FB}" type="datetimeFigureOut">
              <a:rPr lang="en-US" smtClean="0"/>
              <a:t>24-03-2024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245430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4083D6B-873F-4F52-BE16-BCA8184453FB}" type="datetimeFigureOut">
              <a:rPr lang="en-US" smtClean="0"/>
              <a:t>24-03-2024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139141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4083D6B-873F-4F52-BE16-BCA8184453FB}" type="datetimeFigureOut">
              <a:rPr lang="en-US" smtClean="0"/>
              <a:t>24-03-2024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1417CB1-6425-4F65-BD35-48A2C6ADA744}" type="slidenum">
              <a:rPr lang="en-US" smtClean="0"/>
              <a:t>‹#›</a:t>
            </a:fld>
            <a:endParaRPr lang="en-US"/>
          </a:p>
        </p:txBody>
      </p:sp>
    </p:spTree>
    <p:extLst>
      <p:ext uri="{BB962C8B-B14F-4D97-AF65-F5344CB8AC3E}">
        <p14:creationId xmlns:p14="http://schemas.microsoft.com/office/powerpoint/2010/main" val="97933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4083D6B-873F-4F52-BE16-BCA8184453FB}" type="datetimeFigureOut">
              <a:rPr lang="en-US" smtClean="0"/>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17CB1-6425-4F65-BD35-48A2C6ADA744}" type="slidenum">
              <a:rPr lang="en-US" smtClean="0"/>
              <a:t>‹#›</a:t>
            </a:fld>
            <a:endParaRPr lang="en-US"/>
          </a:p>
        </p:txBody>
      </p:sp>
    </p:spTree>
    <p:extLst>
      <p:ext uri="{BB962C8B-B14F-4D97-AF65-F5344CB8AC3E}">
        <p14:creationId xmlns:p14="http://schemas.microsoft.com/office/powerpoint/2010/main" val="2131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4083D6B-873F-4F52-BE16-BCA8184453FB}" type="datetimeFigureOut">
              <a:rPr lang="en-US" smtClean="0"/>
              <a:t>24-03-2024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417CB1-6425-4F65-BD35-48A2C6ADA74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1801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ordwall.net/resource/30666710/%D8%A7%D9%84%D9%84%D8%BA%D8%A9-%D8%A7%D9%84%D8%B9%D8%B1%D8%A8%D9%8A%D8%A9/%D9%85%D8%A7-%D8%A7%D9%84%D8%A3%D9%81%D9%83%D8%A7%D8%B1-%D8%A7%D9%84%D9%81%D8%B1%D8%B9%D9%8A%D8%A9-%D8%A7%D9%84%D9%85%D9%88%D8%AC%D9%88%D8%AF%D8%A9-%D9%81%D9%8A-%D8%A7%D9%84%D9%86%D8%B5-%D8%A7%D9%84%D8%B4%D8%B9%D8%B1%D9%8A-" TargetMode="External"/><Relationship Id="rId2" Type="http://schemas.openxmlformats.org/officeDocument/2006/relationships/hyperlink" Target="https://wordwall.net/resource/30666710" TargetMode="External"/><Relationship Id="rId1" Type="http://schemas.openxmlformats.org/officeDocument/2006/relationships/slideLayout" Target="../slideLayouts/slideLayout12.xml"/><Relationship Id="rId5" Type="http://schemas.openxmlformats.org/officeDocument/2006/relationships/image" Target="../media/image12.gif"/><Relationship Id="rId4" Type="http://schemas.openxmlformats.org/officeDocument/2006/relationships/hyperlink" Target="https://wordwall.net/resource/30681752"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ordwall.net/resource/2223123" TargetMode="External"/><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8.wmf"/><Relationship Id="rId3" Type="http://schemas.microsoft.com/office/2007/relationships/media" Target="../media/media2.WAV"/><Relationship Id="rId7" Type="http://schemas.openxmlformats.org/officeDocument/2006/relationships/audio" Target="../media/audio2.wav"/><Relationship Id="rId12" Type="http://schemas.openxmlformats.org/officeDocument/2006/relationships/hyperlink" Target="50-50.ppt#-1,4,&#1575;&#1604;&#1588;&#1585;&#1610;&#1581;&#1577; 4" TargetMode="External"/><Relationship Id="rId2" Type="http://schemas.openxmlformats.org/officeDocument/2006/relationships/audio" Target="file:///C:\Documents%20and%20Settings\alreem%20computer\Desktop\Hho\Who%20Wants%20to%20Be%20a%20Millionaire.wav" TargetMode="External"/><Relationship Id="rId1" Type="http://schemas.openxmlformats.org/officeDocument/2006/relationships/audio" Target="file:///C:\Documents%20and%20Settings\alreem%20computer\Desktop\Hho\New%20Question.wav" TargetMode="External"/><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6.gif"/><Relationship Id="rId4" Type="http://schemas.openxmlformats.org/officeDocument/2006/relationships/audio" Target="../media/media2.WAV"/><Relationship Id="rId9" Type="http://schemas.openxmlformats.org/officeDocument/2006/relationships/audio" Target="../media/audio4.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50118991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lowchart: Punched Tape 6"/>
          <p:cNvSpPr/>
          <p:nvPr/>
        </p:nvSpPr>
        <p:spPr>
          <a:xfrm>
            <a:off x="4180490" y="919654"/>
            <a:ext cx="2317530" cy="1124608"/>
          </a:xfrm>
          <a:prstGeom prst="flowChartPunchedTape">
            <a:avLst/>
          </a:prstGeom>
          <a:no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dk1"/>
          </a:fontRef>
        </p:style>
        <p:txBody>
          <a:bodyPr rtlCol="0" anchor="ctr">
            <a:prstTxWarp prst="textPlain">
              <a:avLst/>
            </a:prstTxWarp>
          </a:bodyPr>
          <a:lstStyle/>
          <a:p>
            <a:pPr algn="ctr"/>
            <a:endParaRPr lang="en-US" sz="2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ctangle 7"/>
          <p:cNvSpPr/>
          <p:nvPr/>
        </p:nvSpPr>
        <p:spPr>
          <a:xfrm>
            <a:off x="7672552" y="346841"/>
            <a:ext cx="2659117" cy="75674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b="1" dirty="0"/>
              <a:t>الوحدة الأولى </a:t>
            </a:r>
            <a:endParaRPr lang="en-US" sz="4000" b="1" dirty="0"/>
          </a:p>
        </p:txBody>
      </p:sp>
      <p:sp>
        <p:nvSpPr>
          <p:cNvPr id="9" name="Rectangle 8"/>
          <p:cNvSpPr/>
          <p:nvPr/>
        </p:nvSpPr>
        <p:spPr>
          <a:xfrm>
            <a:off x="10126717" y="5254"/>
            <a:ext cx="2291255" cy="68317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b="1" dirty="0"/>
              <a:t>قراءة </a:t>
            </a:r>
            <a:endParaRPr lang="en-US" sz="4000" b="1" dirty="0"/>
          </a:p>
        </p:txBody>
      </p:sp>
      <p:sp>
        <p:nvSpPr>
          <p:cNvPr id="11" name="Rectangle 10"/>
          <p:cNvSpPr/>
          <p:nvPr/>
        </p:nvSpPr>
        <p:spPr>
          <a:xfrm>
            <a:off x="-225972" y="42041"/>
            <a:ext cx="7351986" cy="62011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b="1" dirty="0"/>
              <a:t>نص شعري للشاعر : عبد العزيز جويدة  </a:t>
            </a:r>
            <a:endParaRPr lang="en-US" sz="4000" b="1" dirty="0"/>
          </a:p>
        </p:txBody>
      </p:sp>
      <p:graphicFrame>
        <p:nvGraphicFramePr>
          <p:cNvPr id="17" name="Diagram 16"/>
          <p:cNvGraphicFramePr/>
          <p:nvPr>
            <p:extLst>
              <p:ext uri="{D42A27DB-BD31-4B8C-83A1-F6EECF244321}">
                <p14:modId xmlns:p14="http://schemas.microsoft.com/office/powerpoint/2010/main" val="2239371769"/>
              </p:ext>
            </p:extLst>
          </p:nvPr>
        </p:nvGraphicFramePr>
        <p:xfrm>
          <a:off x="574564" y="919654"/>
          <a:ext cx="5957614" cy="1576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Rectangle 17"/>
          <p:cNvSpPr/>
          <p:nvPr/>
        </p:nvSpPr>
        <p:spPr>
          <a:xfrm>
            <a:off x="-225972" y="6448097"/>
            <a:ext cx="2659117" cy="40990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2800" b="1" dirty="0"/>
              <a:t>الرَّحمة المُهداة </a:t>
            </a:r>
            <a:endParaRPr lang="en-US" sz="2800" b="1" dirty="0"/>
          </a:p>
        </p:txBody>
      </p:sp>
    </p:spTree>
    <p:extLst>
      <p:ext uri="{BB962C8B-B14F-4D97-AF65-F5344CB8AC3E}">
        <p14:creationId xmlns:p14="http://schemas.microsoft.com/office/powerpoint/2010/main" val="432315528"/>
      </p:ext>
    </p:extLst>
  </p:cSld>
  <p:clrMapOvr>
    <a:masterClrMapping/>
  </p:clrMapOvr>
  <mc:AlternateContent xmlns:mc="http://schemas.openxmlformats.org/markup-compatibility/2006" xmlns:p14="http://schemas.microsoft.com/office/powerpoint/2010/main">
    <mc:Choice Requires="p14">
      <p:transition spd="slow" p14:dur="2000" advClick="0">
        <p:wheel spokes="1"/>
      </p:transition>
    </mc:Choice>
    <mc:Fallback xmlns="">
      <p:transition spd="slow" advClick="0">
        <p:wheel spokes="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ded Corner 5"/>
          <p:cNvSpPr/>
          <p:nvPr/>
        </p:nvSpPr>
        <p:spPr>
          <a:xfrm>
            <a:off x="0" y="1"/>
            <a:ext cx="11939752" cy="6857999"/>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r"/>
            <a:endParaRPr lang="ar-AE" sz="2400" dirty="0"/>
          </a:p>
          <a:p>
            <a:pPr algn="r"/>
            <a:endParaRPr lang="ar-AE" sz="2400" dirty="0"/>
          </a:p>
          <a:p>
            <a:pPr algn="r">
              <a:lnSpc>
                <a:spcPct val="150000"/>
              </a:lnSpc>
            </a:pPr>
            <a:endParaRPr lang="ar-AE" sz="2400" dirty="0"/>
          </a:p>
          <a:p>
            <a:pPr algn="r">
              <a:lnSpc>
                <a:spcPct val="150000"/>
              </a:lnSpc>
            </a:pPr>
            <a:endParaRPr lang="ar-AE" sz="2400" dirty="0"/>
          </a:p>
          <a:p>
            <a:pPr algn="r">
              <a:lnSpc>
                <a:spcPct val="150000"/>
              </a:lnSpc>
            </a:pPr>
            <a:endParaRPr lang="ar-AE" sz="2400" dirty="0"/>
          </a:p>
          <a:p>
            <a:pPr algn="r">
              <a:lnSpc>
                <a:spcPct val="150000"/>
              </a:lnSpc>
            </a:pPr>
            <a:endParaRPr lang="ar-AE" sz="2400" dirty="0"/>
          </a:p>
          <a:p>
            <a:pPr algn="r">
              <a:lnSpc>
                <a:spcPct val="150000"/>
              </a:lnSpc>
            </a:pPr>
            <a:r>
              <a:rPr lang="ar-AE" sz="2400" b="1" dirty="0"/>
              <a:t>الإسم    :  </a:t>
            </a:r>
            <a:r>
              <a:rPr lang="ar-AE" sz="2400" b="1" dirty="0">
                <a:solidFill>
                  <a:srgbClr val="FF6699"/>
                </a:solidFill>
              </a:rPr>
              <a:t>عبدالعزيز جويدة </a:t>
            </a:r>
          </a:p>
          <a:p>
            <a:pPr algn="r">
              <a:lnSpc>
                <a:spcPct val="150000"/>
              </a:lnSpc>
            </a:pPr>
            <a:r>
              <a:rPr lang="ar-AE" sz="2400" b="1" dirty="0"/>
              <a:t>الجنسية :   </a:t>
            </a:r>
            <a:r>
              <a:rPr lang="ar-AE" sz="2400" b="1" dirty="0">
                <a:solidFill>
                  <a:srgbClr val="FF6699"/>
                </a:solidFill>
              </a:rPr>
              <a:t>مصري </a:t>
            </a:r>
          </a:p>
          <a:p>
            <a:pPr algn="r">
              <a:lnSpc>
                <a:spcPct val="150000"/>
              </a:lnSpc>
            </a:pPr>
            <a:r>
              <a:rPr lang="ar-AE" sz="2400" b="1" dirty="0"/>
              <a:t>تاريخ الميلاد: </a:t>
            </a:r>
            <a:r>
              <a:rPr lang="ar-AE" sz="2400" b="1" dirty="0">
                <a:solidFill>
                  <a:srgbClr val="FF6699"/>
                </a:solidFill>
              </a:rPr>
              <a:t>1يناير 1961</a:t>
            </a:r>
          </a:p>
          <a:p>
            <a:pPr algn="r">
              <a:lnSpc>
                <a:spcPct val="150000"/>
              </a:lnSpc>
            </a:pPr>
            <a:r>
              <a:rPr lang="ar-AE" sz="2400" b="1" dirty="0"/>
              <a:t>المؤهلات الدراسية والشهادة : </a:t>
            </a:r>
            <a:r>
              <a:rPr lang="ar-AE" sz="2400" b="1" dirty="0">
                <a:solidFill>
                  <a:srgbClr val="FF6699"/>
                </a:solidFill>
              </a:rPr>
              <a:t>تخرج في كلية الزراعة جامعة الأسكندرية</a:t>
            </a:r>
          </a:p>
          <a:p>
            <a:pPr algn="r">
              <a:lnSpc>
                <a:spcPct val="150000"/>
              </a:lnSpc>
            </a:pPr>
            <a:r>
              <a:rPr lang="ar-AE" sz="2400" b="1" dirty="0"/>
              <a:t>نبذة تعريفية عن الشاعر : </a:t>
            </a:r>
            <a:r>
              <a:rPr lang="ar-AE" sz="2400" b="1" dirty="0">
                <a:solidFill>
                  <a:srgbClr val="FF6699"/>
                </a:solidFill>
              </a:rPr>
              <a:t>يعد الشاعر من الشعراء الذين لهم اسلوب خاص في الإبداع الشعري ويعده بعض النقاد شاعرًا عاطفيًا متمكنًا من أدواته وايضًا شاعرًا وجدانيًا وسياسيًا ماهرًا وترجمت جميع دواوينه للإنجليزية وتم ترشيح ديوانه (وحيث تكونين قلبي يكون ) لجائزة الدولة التشجعية </a:t>
            </a:r>
          </a:p>
          <a:p>
            <a:pPr algn="r">
              <a:lnSpc>
                <a:spcPct val="150000"/>
              </a:lnSpc>
            </a:pPr>
            <a:r>
              <a:rPr lang="ar-AE" sz="2400" b="1" dirty="0"/>
              <a:t>           من مؤلفاته :  </a:t>
            </a:r>
            <a:r>
              <a:rPr lang="ar-AE" sz="2400" b="1" dirty="0">
                <a:solidFill>
                  <a:srgbClr val="FF6699"/>
                </a:solidFill>
              </a:rPr>
              <a:t>ضيعت عمري في الرحيل / أنتِ المفجأة الأخيرة /علي وعد بأن لا نلتقي أبدا / مسافرة بلا أشياء </a:t>
            </a:r>
          </a:p>
          <a:p>
            <a:pPr algn="r"/>
            <a:r>
              <a:rPr lang="ar-AE" sz="2400" dirty="0">
                <a:solidFill>
                  <a:srgbClr val="FF6699"/>
                </a:solidFill>
              </a:rPr>
              <a:t> </a:t>
            </a:r>
          </a:p>
          <a:p>
            <a:pPr algn="ctr"/>
            <a:endParaRPr lang="ar-A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28" y="515007"/>
            <a:ext cx="2106020" cy="2462909"/>
          </a:xfrm>
          <a:prstGeom prst="rect">
            <a:avLst/>
          </a:prstGeom>
        </p:spPr>
      </p:pic>
      <p:sp>
        <p:nvSpPr>
          <p:cNvPr id="4" name="Rectangle 3"/>
          <p:cNvSpPr/>
          <p:nvPr/>
        </p:nvSpPr>
        <p:spPr>
          <a:xfrm>
            <a:off x="3531475" y="241738"/>
            <a:ext cx="4918841" cy="851338"/>
          </a:xfrm>
          <a:prstGeom prst="rect">
            <a:avLst/>
          </a:prstGeom>
          <a:solidFill>
            <a:srgbClr val="FF97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b="1" dirty="0"/>
              <a:t>بطاقة تعريفية للشاعر </a:t>
            </a:r>
            <a:endParaRPr lang="en-US" sz="4000" b="1" dirty="0"/>
          </a:p>
        </p:txBody>
      </p:sp>
    </p:spTree>
    <p:extLst>
      <p:ext uri="{BB962C8B-B14F-4D97-AF65-F5344CB8AC3E}">
        <p14:creationId xmlns:p14="http://schemas.microsoft.com/office/powerpoint/2010/main" val="2699840273"/>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قصيدة">
            <a:hlinkClick r:id="" action="ppaction://media"/>
            <a:extLst>
              <a:ext uri="{FF2B5EF4-FFF2-40B4-BE49-F238E27FC236}">
                <a16:creationId xmlns:a16="http://schemas.microsoft.com/office/drawing/2014/main" id="{02D8E377-8C91-4386-9703-A8D24AE115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15925"/>
            <a:ext cx="12192000" cy="6089178"/>
          </a:xfrm>
          <a:prstGeom prst="rect">
            <a:avLst/>
          </a:prstGeom>
        </p:spPr>
      </p:pic>
      <p:sp>
        <p:nvSpPr>
          <p:cNvPr id="3" name="مستطيل 2">
            <a:extLst>
              <a:ext uri="{FF2B5EF4-FFF2-40B4-BE49-F238E27FC236}">
                <a16:creationId xmlns:a16="http://schemas.microsoft.com/office/drawing/2014/main" id="{626C7877-D5A1-4007-8050-843472CC198D}"/>
              </a:ext>
            </a:extLst>
          </p:cNvPr>
          <p:cNvSpPr/>
          <p:nvPr/>
        </p:nvSpPr>
        <p:spPr>
          <a:xfrm>
            <a:off x="8618483" y="270240"/>
            <a:ext cx="3397797" cy="48250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3200" b="1" dirty="0">
                <a:solidFill>
                  <a:srgbClr val="FF9797"/>
                </a:solidFill>
              </a:rPr>
              <a:t>استمع للنص الشعري</a:t>
            </a:r>
            <a:endParaRPr lang="en-US" sz="3200" b="1" dirty="0">
              <a:solidFill>
                <a:srgbClr val="FF9797"/>
              </a:solidFill>
            </a:endParaRPr>
          </a:p>
        </p:txBody>
      </p:sp>
      <p:sp>
        <p:nvSpPr>
          <p:cNvPr id="4" name="Flowchart: Process 3"/>
          <p:cNvSpPr/>
          <p:nvPr/>
        </p:nvSpPr>
        <p:spPr>
          <a:xfrm>
            <a:off x="283779" y="94593"/>
            <a:ext cx="8334704" cy="510891"/>
          </a:xfrm>
          <a:prstGeom prst="flowChartProcess">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3600" b="1" dirty="0">
                <a:solidFill>
                  <a:srgbClr val="FF6699"/>
                </a:solidFill>
              </a:rPr>
              <a:t>استنبط الفكرة الرئيسة من خلال فهمك للنص الشعري </a:t>
            </a:r>
            <a:endParaRPr lang="en-US" sz="3600" b="1" dirty="0">
              <a:solidFill>
                <a:srgbClr val="FF6699"/>
              </a:solidFill>
            </a:endParaRPr>
          </a:p>
        </p:txBody>
      </p:sp>
    </p:spTree>
    <p:extLst>
      <p:ext uri="{BB962C8B-B14F-4D97-AF65-F5344CB8AC3E}">
        <p14:creationId xmlns:p14="http://schemas.microsoft.com/office/powerpoint/2010/main" val="22207734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27531" y="228599"/>
            <a:ext cx="5959366" cy="662940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r" defTabSz="914400" eaLnBrk="0" fontAlgn="base" hangingPunct="0">
              <a:lnSpc>
                <a:spcPct val="150000"/>
              </a:lnSpc>
              <a:spcBef>
                <a:spcPct val="0"/>
              </a:spcBef>
              <a:spcAft>
                <a:spcPct val="0"/>
              </a:spcAft>
            </a:pPr>
            <a:r>
              <a:rPr lang="ar-SA" altLang="en-US" sz="2000" dirty="0">
                <a:ln w="0"/>
                <a:solidFill>
                  <a:schemeClr val="tx1"/>
                </a:solidFill>
                <a:effectLst>
                  <a:outerShdw blurRad="38100" dist="19050" dir="2700000" algn="tl" rotWithShape="0">
                    <a:schemeClr val="dk1">
                      <a:alpha val="40000"/>
                    </a:schemeClr>
                  </a:outerShdw>
                </a:effectLst>
                <a:latin typeface="Noto Naskh Arabic"/>
              </a:rPr>
              <a:t>صحيحٌ ما رأيتُ النورَ من وجهِك</a:t>
            </a:r>
            <a:r>
              <a:rPr lang="ar-AE" altLang="en-US" sz="2000" dirty="0">
                <a:ln w="0"/>
                <a:solidFill>
                  <a:schemeClr val="tx1"/>
                </a:solidFill>
                <a:effectLst>
                  <a:outerShdw blurRad="38100" dist="19050" dir="2700000" algn="tl" rotWithShape="0">
                    <a:schemeClr val="dk1">
                      <a:alpha val="40000"/>
                    </a:schemeClr>
                  </a:outerShdw>
                </a:effectLst>
              </a:rPr>
              <a:t> </a:t>
            </a:r>
          </a:p>
          <a:p>
            <a:pPr lvl="0" algn="r" defTabSz="914400" eaLnBrk="0" fontAlgn="base" hangingPunct="0">
              <a:lnSpc>
                <a:spcPct val="150000"/>
              </a:lnSpc>
              <a:spcBef>
                <a:spcPct val="0"/>
              </a:spcBef>
              <a:spcAft>
                <a:spcPct val="0"/>
              </a:spcAft>
            </a:pPr>
            <a:r>
              <a:rPr lang="ar-SA" altLang="en-US" sz="2000" dirty="0">
                <a:ln w="0"/>
                <a:solidFill>
                  <a:schemeClr val="tx1"/>
                </a:solidFill>
                <a:effectLst>
                  <a:outerShdw blurRad="38100" dist="19050" dir="2700000" algn="tl" rotWithShape="0">
                    <a:schemeClr val="dk1">
                      <a:alpha val="40000"/>
                    </a:schemeClr>
                  </a:outerShdw>
                </a:effectLst>
                <a:latin typeface="Noto Naskh Arabic"/>
              </a:rPr>
              <a:t>ولا يوماً سمعتُ العذبَ من صوتِكْ</a:t>
            </a:r>
            <a:endParaRPr lang="en-US" altLang="en-US" sz="2000" dirty="0">
              <a:ln w="0"/>
              <a:solidFill>
                <a:schemeClr val="tx1"/>
              </a:solidFill>
              <a:effectLst>
                <a:outerShdw blurRad="38100" dist="19050" dir="2700000" algn="tl" rotWithShape="0">
                  <a:schemeClr val="dk1">
                    <a:alpha val="40000"/>
                  </a:schemeClr>
                </a:outerShdw>
              </a:effectLst>
            </a:endParaRPr>
          </a:p>
          <a:p>
            <a:pPr lvl="0" algn="r" defTabSz="914400" eaLnBrk="0" fontAlgn="base" hangingPunct="0">
              <a:lnSpc>
                <a:spcPct val="150000"/>
              </a:lnSpc>
              <a:spcBef>
                <a:spcPct val="0"/>
              </a:spcBef>
              <a:spcAft>
                <a:spcPct val="0"/>
              </a:spcAft>
            </a:pPr>
            <a:r>
              <a:rPr lang="ar-SA" altLang="en-US" sz="2000" dirty="0">
                <a:ln w="0"/>
                <a:solidFill>
                  <a:schemeClr val="tx1"/>
                </a:solidFill>
                <a:effectLst>
                  <a:outerShdw blurRad="38100" dist="19050" dir="2700000" algn="tl" rotWithShape="0">
                    <a:schemeClr val="dk1">
                      <a:alpha val="40000"/>
                    </a:schemeClr>
                  </a:outerShdw>
                </a:effectLst>
                <a:latin typeface="Noto Naskh Arabic"/>
              </a:rPr>
              <a:t>ولا يوماً حملتُ السيفَ في رَكبكْ</a:t>
            </a:r>
            <a:endParaRPr lang="en-US" altLang="en-US" sz="2000" dirty="0">
              <a:ln w="0"/>
              <a:solidFill>
                <a:schemeClr val="tx1"/>
              </a:solidFill>
              <a:effectLst>
                <a:outerShdw blurRad="38100" dist="19050" dir="2700000" algn="tl" rotWithShape="0">
                  <a:schemeClr val="dk1">
                    <a:alpha val="40000"/>
                  </a:schemeClr>
                </a:outerShdw>
              </a:effectLst>
            </a:endParaRPr>
          </a:p>
          <a:p>
            <a:pPr lvl="0" algn="r" defTabSz="914400" eaLnBrk="0" fontAlgn="base" hangingPunct="0">
              <a:lnSpc>
                <a:spcPct val="150000"/>
              </a:lnSpc>
              <a:spcBef>
                <a:spcPct val="0"/>
              </a:spcBef>
              <a:spcAft>
                <a:spcPct val="0"/>
              </a:spcAft>
            </a:pPr>
            <a:r>
              <a:rPr lang="ar-SA" altLang="en-US" sz="2000" dirty="0">
                <a:ln w="0"/>
                <a:solidFill>
                  <a:schemeClr val="tx1"/>
                </a:solidFill>
                <a:effectLst>
                  <a:outerShdw blurRad="38100" dist="19050" dir="2700000" algn="tl" rotWithShape="0">
                    <a:schemeClr val="dk1">
                      <a:alpha val="40000"/>
                    </a:schemeClr>
                  </a:outerShdw>
                </a:effectLst>
                <a:latin typeface="Noto Naskh Arabic"/>
              </a:rPr>
              <a:t>ولا يوماً تطايرَ من</a:t>
            </a:r>
            <a:r>
              <a:rPr lang="ar-AE" altLang="en-US" sz="2000" dirty="0">
                <a:ln w="0"/>
                <a:solidFill>
                  <a:schemeClr val="tx1"/>
                </a:solidFill>
                <a:effectLst>
                  <a:outerShdw blurRad="38100" dist="19050" dir="2700000" algn="tl" rotWithShape="0">
                    <a:schemeClr val="dk1">
                      <a:alpha val="40000"/>
                    </a:schemeClr>
                  </a:outerShdw>
                </a:effectLst>
                <a:latin typeface="Noto Naskh Arabic"/>
              </a:rPr>
              <a:t> </a:t>
            </a:r>
            <a:r>
              <a:rPr lang="ar-SA" altLang="en-US" sz="2000" dirty="0">
                <a:ln w="0"/>
                <a:solidFill>
                  <a:schemeClr val="tx1"/>
                </a:solidFill>
                <a:effectLst>
                  <a:outerShdw blurRad="38100" dist="19050" dir="2700000" algn="tl" rotWithShape="0">
                    <a:schemeClr val="dk1">
                      <a:alpha val="40000"/>
                    </a:schemeClr>
                  </a:outerShdw>
                </a:effectLst>
                <a:latin typeface="Noto Naskh Arabic"/>
              </a:rPr>
              <a:t>هنا غضبي كجمرِ النارْ</a:t>
            </a:r>
            <a:endParaRPr lang="en-US" altLang="en-US" sz="2000" dirty="0">
              <a:ln w="0"/>
              <a:solidFill>
                <a:schemeClr val="tx1"/>
              </a:solidFill>
              <a:effectLst>
                <a:outerShdw blurRad="38100" dist="19050" dir="2700000" algn="tl" rotWithShape="0">
                  <a:schemeClr val="dk1">
                    <a:alpha val="40000"/>
                  </a:schemeClr>
                </a:outerShdw>
              </a:effectLst>
            </a:endParaRPr>
          </a:p>
          <a:p>
            <a:pPr lvl="0" algn="r" defTabSz="914400" eaLnBrk="0" fontAlgn="base" hangingPunct="0">
              <a:lnSpc>
                <a:spcPct val="150000"/>
              </a:lnSpc>
              <a:spcBef>
                <a:spcPct val="0"/>
              </a:spcBef>
              <a:spcAft>
                <a:spcPct val="0"/>
              </a:spcAft>
            </a:pPr>
            <a:r>
              <a:rPr lang="ar-SA" altLang="en-US" sz="2000" dirty="0">
                <a:ln w="0"/>
                <a:solidFill>
                  <a:schemeClr val="tx1"/>
                </a:solidFill>
                <a:effectLst>
                  <a:outerShdw blurRad="38100" dist="19050" dir="2700000" algn="tl" rotWithShape="0">
                    <a:schemeClr val="dk1">
                      <a:alpha val="40000"/>
                    </a:schemeClr>
                  </a:outerShdw>
                </a:effectLst>
                <a:latin typeface="Noto Naskh Arabic"/>
              </a:rPr>
              <a:t>ولا حاربتُ في أُحُدٍ</a:t>
            </a:r>
            <a:endParaRPr lang="ar-AE" altLang="en-US" sz="2000" dirty="0">
              <a:ln w="0"/>
              <a:solidFill>
                <a:schemeClr val="tx1"/>
              </a:solidFill>
              <a:effectLst>
                <a:outerShdw blurRad="38100" dist="19050" dir="2700000" algn="tl" rotWithShape="0">
                  <a:schemeClr val="dk1">
                    <a:alpha val="40000"/>
                  </a:schemeClr>
                </a:outerShdw>
              </a:effectLst>
              <a:latin typeface="Noto Naskh Arabic"/>
            </a:endParaRP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ولا قَتَّلتُ في بدرٍ صناديداً من الكفَّارْ</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وما هاجرتُ في يومٍ .. ولا كنتُ من الأنصارْ</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ولا يوماً حملتُ الزادَ والتقوى لبابِ الغارْ</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ولكنْ يا نبيَّ اللهْ أنا واللهِ أحببتُك لهيبُ</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الحبِّ في قلبي كما الإعصارْ</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فهل تَقبل؟ حبيبي يا رسولَ اللهِ هل تقبلْ؟</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نعم جئتُ هنا متأخراً جدًّا ولكن ليس لي حيلةْ</a:t>
            </a:r>
          </a:p>
          <a:p>
            <a:pPr algn="r">
              <a:lnSpc>
                <a:spcPct val="150000"/>
              </a:lnSpc>
            </a:pPr>
            <a:r>
              <a:rPr lang="ar-AE" sz="2000" dirty="0">
                <a:ln w="0"/>
                <a:solidFill>
                  <a:schemeClr val="tx1"/>
                </a:solidFill>
                <a:effectLst>
                  <a:outerShdw blurRad="38100" dist="19050" dir="2700000" algn="tl" rotWithShape="0">
                    <a:schemeClr val="dk1">
                      <a:alpha val="40000"/>
                    </a:schemeClr>
                  </a:outerShdw>
                </a:effectLst>
              </a:rPr>
              <a:t>ولو كانَ قدومُ المرءِ حينَ يشاء لكنتُ رجوتُ تعجيلَهْ</a:t>
            </a:r>
          </a:p>
        </p:txBody>
      </p:sp>
      <p:sp>
        <p:nvSpPr>
          <p:cNvPr id="2" name="Rounded Rectangle 1"/>
          <p:cNvSpPr/>
          <p:nvPr/>
        </p:nvSpPr>
        <p:spPr>
          <a:xfrm>
            <a:off x="0" y="228596"/>
            <a:ext cx="6127531" cy="66294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AE" sz="2800" b="1" u="sng" dirty="0">
                <a:solidFill>
                  <a:srgbClr val="FF0000"/>
                </a:solidFill>
              </a:rPr>
              <a:t>شرح الأبيات </a:t>
            </a:r>
          </a:p>
          <a:p>
            <a:pPr algn="ctr"/>
            <a:r>
              <a:rPr lang="ar-AE" sz="2400" dirty="0"/>
              <a:t> </a:t>
            </a:r>
          </a:p>
          <a:p>
            <a:pPr algn="r"/>
            <a:r>
              <a:rPr lang="ar-AE" sz="2400" dirty="0"/>
              <a:t>استخدم الشاعر جويدة  أسلوب النفي في الأبيات ليؤكد على عدم حدوث هذه الأمور فعلى الرغم من أنه لم يرى نور وجه رسول الله </a:t>
            </a:r>
            <a:r>
              <a:rPr lang="ar-AE" sz="2400" b="1" dirty="0">
                <a:solidFill>
                  <a:srgbClr val="FF0000"/>
                </a:solidFill>
              </a:rPr>
              <a:t>[ضد النور: الظلام ] </a:t>
            </a:r>
            <a:r>
              <a:rPr lang="ar-AE" sz="2400" dirty="0"/>
              <a:t>ولا سمع صوته العذب ولا كان يومًا حاملاً معه السيف من أجل الجهاد في سبيل الله ولا شارك في غزوات مع الرسول ضد الكفار كغزوة بدر وغزوة أحد </a:t>
            </a:r>
            <a:r>
              <a:rPr lang="ar-AE" sz="2400" b="1" dirty="0">
                <a:solidFill>
                  <a:srgbClr val="FF0000"/>
                </a:solidFill>
              </a:rPr>
              <a:t>[الغزوة هى قتال المسلمين للكفار بقيادة الرسول ]</a:t>
            </a:r>
            <a:r>
              <a:rPr lang="ar-AE" sz="2400" dirty="0"/>
              <a:t> .</a:t>
            </a:r>
          </a:p>
          <a:p>
            <a:pPr algn="r"/>
            <a:r>
              <a:rPr lang="ar-AE" sz="2400" dirty="0"/>
              <a:t>ولم يتشرف أن بحمل </a:t>
            </a:r>
            <a:r>
              <a:rPr lang="ar-AE" sz="2400" dirty="0">
                <a:solidFill>
                  <a:schemeClr val="tx1"/>
                </a:solidFill>
              </a:rPr>
              <a:t>الزاد</a:t>
            </a:r>
            <a:r>
              <a:rPr lang="ar-AE" sz="2400" b="1" dirty="0">
                <a:solidFill>
                  <a:srgbClr val="FF0000"/>
                </a:solidFill>
              </a:rPr>
              <a:t>[الزاد : الطعام والشراب ]</a:t>
            </a:r>
            <a:r>
              <a:rPr lang="ar-AE" sz="2400" dirty="0"/>
              <a:t> إلى  الرسول وبرفقته أبي بكر الصديق في الغار والتي نالت شرف هذه المهمة كانت أسماء بنت أبي بكر الصديق ويعبر الشاعر عن حبه الشديد لرسول الله فعلى الرغم من كونه لم يكن واحدًا من هؤلاء ولم يعش ذلك الزمن مع رسول الله  إلا أنه يحبه ووصف الشاعر حبه لرسول الله صلى الله عليه وسلم كالإعصار من شدته. </a:t>
            </a:r>
            <a:endParaRPr lang="en-US" sz="2400" dirty="0"/>
          </a:p>
        </p:txBody>
      </p:sp>
      <p:sp>
        <p:nvSpPr>
          <p:cNvPr id="13" name="Rectangle 12"/>
          <p:cNvSpPr/>
          <p:nvPr/>
        </p:nvSpPr>
        <p:spPr>
          <a:xfrm>
            <a:off x="4574862" y="228596"/>
            <a:ext cx="3105337" cy="646331"/>
          </a:xfrm>
          <a:prstGeom prst="rect">
            <a:avLst/>
          </a:prstGeom>
          <a:noFill/>
        </p:spPr>
        <p:txBody>
          <a:bodyPr wrap="none" lIns="91440" tIns="45720" rIns="91440" bIns="45720">
            <a:spAutoFit/>
          </a:bodyPr>
          <a:lstStyle/>
          <a:p>
            <a:pPr algn="ctr"/>
            <a:r>
              <a:rPr lang="ar-AE" sz="3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حبيبي يا رسول الله </a:t>
            </a:r>
            <a:endParaRPr lang="en-US" sz="3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3238">
            <a:off x="-139811" y="-209056"/>
            <a:ext cx="1470702" cy="1432883"/>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3238">
            <a:off x="5742617" y="5408723"/>
            <a:ext cx="1470702" cy="1432883"/>
          </a:xfrm>
          <a:prstGeom prst="rect">
            <a:avLst/>
          </a:prstGeom>
        </p:spPr>
      </p:pic>
    </p:spTree>
    <p:extLst>
      <p:ext uri="{BB962C8B-B14F-4D97-AF65-F5344CB8AC3E}">
        <p14:creationId xmlns:p14="http://schemas.microsoft.com/office/powerpoint/2010/main" val="2090138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232634" y="228592"/>
            <a:ext cx="5959366" cy="662940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وعندي دائماً شيءٌ من الحيرةْ</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فمَن سأكون أمامَ الصَّحْبِ والخِيرةْ</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فما كنتُ أنا "أنسَ" الذي خدمَكْ</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ولا "عُمرَ" الذي سندَكْ</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وما كنت "أبا بكرٍ" وقد صدَقَكْ</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وما كنت "عليًّاً" عندما حَفِظَكْ</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ولا "عثمانَ" حينَ نراهُ قد نصرَكْ</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وما كنتُ .. أنا "حمزةْ" ولا عَمْراً، ولا "خالدْ"</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وإسلامي أنا قد نِلتُهُ شرفاً من الوالِد</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ولم أسمعْ "بلالاً" لحظةَ التكبيرْ</a:t>
            </a:r>
          </a:p>
        </p:txBody>
      </p:sp>
      <p:sp>
        <p:nvSpPr>
          <p:cNvPr id="2" name="Rounded Rectangle 1"/>
          <p:cNvSpPr/>
          <p:nvPr/>
        </p:nvSpPr>
        <p:spPr>
          <a:xfrm>
            <a:off x="0" y="228596"/>
            <a:ext cx="6463862" cy="66294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AE" sz="2800" b="1" u="sng" dirty="0">
                <a:solidFill>
                  <a:srgbClr val="FF0000"/>
                </a:solidFill>
              </a:rPr>
              <a:t>شرح الأبيات</a:t>
            </a:r>
          </a:p>
          <a:p>
            <a:pPr algn="ctr"/>
            <a:endParaRPr lang="ar-AE" sz="2800" b="1" u="sng" dirty="0">
              <a:solidFill>
                <a:srgbClr val="FF0000"/>
              </a:solidFill>
            </a:endParaRPr>
          </a:p>
          <a:p>
            <a:pPr algn="r"/>
            <a:r>
              <a:rPr lang="ar-AE" sz="2400" dirty="0">
                <a:solidFill>
                  <a:schemeClr val="tx1"/>
                </a:solidFill>
              </a:rPr>
              <a:t>ثم يسأل الشاعر نفسه فمن سأكون ؟</a:t>
            </a:r>
            <a:r>
              <a:rPr lang="ar-AE" sz="2400" b="1" dirty="0">
                <a:solidFill>
                  <a:srgbClr val="FF0000"/>
                </a:solidFill>
              </a:rPr>
              <a:t>[إسلوب استفهام ] </a:t>
            </a:r>
            <a:r>
              <a:rPr lang="ar-AE" sz="2400" dirty="0">
                <a:solidFill>
                  <a:schemeClr val="tx1"/>
                </a:solidFill>
              </a:rPr>
              <a:t>أمام هذه الخيرة من الصحبة الشريفة صحبة رسول الله صلى الله عليه وسلم وذلك السؤال يدل على عظمة دور الصحابة في حياة النبي </a:t>
            </a:r>
          </a:p>
          <a:p>
            <a:pPr algn="r"/>
            <a:r>
              <a:rPr lang="ar-AE" sz="2400" dirty="0">
                <a:solidFill>
                  <a:schemeClr val="tx1"/>
                </a:solidFill>
              </a:rPr>
              <a:t>ثم عدد الشاعر في الأبيات دور الصحابة في حياة رسول الله ف</a:t>
            </a:r>
            <a:r>
              <a:rPr lang="ar-AE" sz="2400" dirty="0">
                <a:solidFill>
                  <a:srgbClr val="FF0000"/>
                </a:solidFill>
              </a:rPr>
              <a:t>أنس خدم رسول الله </a:t>
            </a:r>
            <a:r>
              <a:rPr lang="ar-AE" sz="2400" dirty="0">
                <a:solidFill>
                  <a:schemeClr val="tx1"/>
                </a:solidFill>
              </a:rPr>
              <a:t>و</a:t>
            </a:r>
            <a:r>
              <a:rPr lang="ar-AE" sz="2400" dirty="0">
                <a:solidFill>
                  <a:srgbClr val="FF0000"/>
                </a:solidFill>
              </a:rPr>
              <a:t>عمر كان سند رسول الله </a:t>
            </a:r>
            <a:r>
              <a:rPr lang="ar-AE" sz="2400" dirty="0">
                <a:solidFill>
                  <a:schemeClr val="tx1"/>
                </a:solidFill>
              </a:rPr>
              <a:t>و</a:t>
            </a:r>
            <a:r>
              <a:rPr lang="ar-AE" sz="2400" dirty="0">
                <a:solidFill>
                  <a:srgbClr val="FF0000"/>
                </a:solidFill>
              </a:rPr>
              <a:t>أبي بكر الصديق صديق رسول الله وأول من آمن به من الرجال </a:t>
            </a:r>
            <a:r>
              <a:rPr lang="ar-AE" sz="2400" dirty="0">
                <a:solidFill>
                  <a:schemeClr val="tx1"/>
                </a:solidFill>
              </a:rPr>
              <a:t>و</a:t>
            </a:r>
            <a:r>
              <a:rPr lang="ar-AE" sz="2400" dirty="0">
                <a:solidFill>
                  <a:srgbClr val="FF0000"/>
                </a:solidFill>
              </a:rPr>
              <a:t>علي بن أبي طالب الذي نام في فراش رسول الله ليلة الهجرة </a:t>
            </a:r>
            <a:r>
              <a:rPr lang="ar-AE" sz="2400" dirty="0">
                <a:solidFill>
                  <a:schemeClr val="tx1"/>
                </a:solidFill>
              </a:rPr>
              <a:t>ليخدع الكفار ويحمي الرسول من غدرهم ولم يكن </a:t>
            </a:r>
            <a:r>
              <a:rPr lang="ar-AE" sz="2400" dirty="0">
                <a:solidFill>
                  <a:srgbClr val="FF0000"/>
                </a:solidFill>
              </a:rPr>
              <a:t>عثمان الذي ضحى بماله من أجل نصره الإسلام والمسلمين </a:t>
            </a:r>
            <a:r>
              <a:rPr lang="ar-AE" sz="2400" dirty="0">
                <a:solidFill>
                  <a:schemeClr val="tx1"/>
                </a:solidFill>
              </a:rPr>
              <a:t>ولا حمزة بن عبدالمطلب ولا عمروبن العاص ولا خالد بن الوليد وكلهم كانوا سندًا وعونا لرسول الله ويكمل الشاعر أنه نال شرف الإسلام من والده ويتمنى من شدة حبه لرسول الله لو أنه كان يعيش في زمنه </a:t>
            </a:r>
            <a:endParaRPr lang="ar-AE" sz="2800" dirty="0"/>
          </a:p>
        </p:txBody>
      </p:sp>
      <p:sp>
        <p:nvSpPr>
          <p:cNvPr id="6" name="Rectangle 5"/>
          <p:cNvSpPr/>
          <p:nvPr/>
        </p:nvSpPr>
        <p:spPr>
          <a:xfrm>
            <a:off x="4740164" y="228585"/>
            <a:ext cx="3205655" cy="646331"/>
          </a:xfrm>
          <a:prstGeom prst="rect">
            <a:avLst/>
          </a:prstGeom>
        </p:spPr>
        <p:txBody>
          <a:bodyPr wrap="square">
            <a:spAutoFit/>
          </a:bodyPr>
          <a:lstStyle/>
          <a:p>
            <a:pPr algn="ctr"/>
            <a:r>
              <a:rPr lang="ar-AE" sz="3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حبيبي يا رسول الله </a:t>
            </a:r>
            <a:endParaRPr lang="en-US" sz="3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83238">
            <a:off x="-129188" y="-190225"/>
            <a:ext cx="1445858" cy="140867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3238">
            <a:off x="6176090" y="5371169"/>
            <a:ext cx="1513274" cy="1474361"/>
          </a:xfrm>
          <a:prstGeom prst="rect">
            <a:avLst/>
          </a:prstGeom>
        </p:spPr>
      </p:pic>
    </p:spTree>
    <p:extLst>
      <p:ext uri="{BB962C8B-B14F-4D97-AF65-F5344CB8AC3E}">
        <p14:creationId xmlns:p14="http://schemas.microsoft.com/office/powerpoint/2010/main" val="3075092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232634" y="228596"/>
            <a:ext cx="5959366" cy="662940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ar-AE" sz="2400" dirty="0">
              <a:ln w="0"/>
              <a:solidFill>
                <a:schemeClr val="tx1"/>
              </a:solidFill>
              <a:effectLst>
                <a:outerShdw blurRad="38100" dist="19050" dir="2700000" algn="tl" rotWithShape="0">
                  <a:schemeClr val="dk1">
                    <a:alpha val="40000"/>
                  </a:schemeClr>
                </a:outerShdw>
              </a:effectLst>
            </a:endParaRP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ولا جسمي انشوى حياً بصحراءٍ بكلِّ هجيرْ</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وما حطَّمتُ أصنامً ولا قاتلْتُ في يومٍ</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جنودَ الكفرِ والتكفيرْ</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وما قُطِعَتْ يدي في الحربْ</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ولم يدخلْ هنا رمحٌ إلى صدري يَشُقُّ القلب</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ولا يوماً حَملْتُ لواءْ</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ولا واجهتُ في شَممٍ هنا الأعداءْ</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ولا يوماً رفعتُ الرايَ خفَّاقةْ</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أنا طفلٌ يُداري فيكَ اخفاقَهْ</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ولكنْ يا رسولَ اللهْ</a:t>
            </a:r>
          </a:p>
          <a:p>
            <a:pPr algn="r">
              <a:lnSpc>
                <a:spcPct val="150000"/>
              </a:lnSpc>
            </a:pPr>
            <a:r>
              <a:rPr lang="ar-AE" sz="2400" dirty="0">
                <a:ln w="0"/>
                <a:solidFill>
                  <a:schemeClr val="tx1"/>
                </a:solidFill>
                <a:effectLst>
                  <a:outerShdw blurRad="38100" dist="19050" dir="2700000" algn="tl" rotWithShape="0">
                    <a:schemeClr val="dk1">
                      <a:alpha val="40000"/>
                    </a:schemeClr>
                  </a:outerShdw>
                </a:effectLst>
              </a:rPr>
              <a:t>أنا نفسي لحبِّكَ يا رسولَ اللهْ وحبِّ اللهِ تَوَّاقَة</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2" name="Rounded Rectangle 1"/>
          <p:cNvSpPr/>
          <p:nvPr/>
        </p:nvSpPr>
        <p:spPr>
          <a:xfrm>
            <a:off x="0" y="228596"/>
            <a:ext cx="6463862" cy="66294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AE" sz="2800" b="1" u="sng" dirty="0">
                <a:solidFill>
                  <a:srgbClr val="FF0000"/>
                </a:solidFill>
              </a:rPr>
              <a:t>شرح الأبيات</a:t>
            </a:r>
          </a:p>
          <a:p>
            <a:pPr algn="ctr"/>
            <a:endParaRPr lang="ar-AE" sz="2800" b="1" u="sng" dirty="0">
              <a:solidFill>
                <a:srgbClr val="FF0000"/>
              </a:solidFill>
            </a:endParaRPr>
          </a:p>
          <a:p>
            <a:pPr algn="r"/>
            <a:r>
              <a:rPr lang="ar-AE" sz="2400" dirty="0">
                <a:solidFill>
                  <a:schemeClr val="tx1">
                    <a:lumMod val="95000"/>
                    <a:lumOff val="5000"/>
                  </a:schemeClr>
                </a:solidFill>
              </a:rPr>
              <a:t>يستكمل الشاعر حديثه عن زمن رسول الله  الذي كان يتمنى أن يعيش فيه فهو لم يحطم صنمًا </a:t>
            </a:r>
            <a:r>
              <a:rPr lang="ar-AE" sz="2400" b="1" dirty="0">
                <a:solidFill>
                  <a:srgbClr val="FF0000"/>
                </a:solidFill>
              </a:rPr>
              <a:t>[ والصنم هو: تمثال كان يصنعه الكفار ويعبدونه من دون الله والعياذ بالله ] </a:t>
            </a:r>
            <a:r>
              <a:rPr lang="ar-AE" sz="2400" dirty="0">
                <a:solidFill>
                  <a:schemeClr val="tx1">
                    <a:lumMod val="95000"/>
                    <a:lumOff val="5000"/>
                  </a:schemeClr>
                </a:solidFill>
              </a:rPr>
              <a:t>ولا حارب  الشاعر في غزوات الرسول فتلقى رمحًا </a:t>
            </a:r>
            <a:r>
              <a:rPr lang="ar-AE" sz="2400" b="1" dirty="0">
                <a:solidFill>
                  <a:srgbClr val="FF0000"/>
                </a:solidFill>
              </a:rPr>
              <a:t>[والرمح هو :أ داة من أدوات الحرب قديمًا] </a:t>
            </a:r>
            <a:r>
              <a:rPr lang="ar-AE" sz="2400" dirty="0">
                <a:solidFill>
                  <a:schemeClr val="tx1">
                    <a:lumMod val="95000"/>
                    <a:lumOff val="5000"/>
                  </a:schemeClr>
                </a:solidFill>
              </a:rPr>
              <a:t> في قلبه ولا يومًا حمل اللواء </a:t>
            </a:r>
            <a:r>
              <a:rPr lang="ar-AE" sz="2400" b="1" dirty="0">
                <a:solidFill>
                  <a:srgbClr val="FF0000"/>
                </a:solidFill>
              </a:rPr>
              <a:t>[ حمل اللواء أي رفع شعار الجيش ورايته] </a:t>
            </a:r>
            <a:r>
              <a:rPr lang="ar-AE" sz="2400" dirty="0">
                <a:solidFill>
                  <a:schemeClr val="tx1">
                    <a:lumMod val="95000"/>
                    <a:lumOff val="5000"/>
                  </a:schemeClr>
                </a:solidFill>
              </a:rPr>
              <a:t>ولا واجهت أعداء ولا يومًا رفعت الراية خفاقة و يصف الشاعر نفسه كأنه طفلاً يداري خجله من الفشل لأنه لم يكن واحدًا من هؤلاء.</a:t>
            </a:r>
          </a:p>
          <a:p>
            <a:pPr algn="r"/>
            <a:r>
              <a:rPr lang="ar-AE" sz="2400" dirty="0">
                <a:solidFill>
                  <a:schemeClr val="tx1">
                    <a:lumMod val="95000"/>
                    <a:lumOff val="5000"/>
                  </a:schemeClr>
                </a:solidFill>
              </a:rPr>
              <a:t>ولكن يؤكد في نهاية الأبيات على حبه الشديد للنبي محمد صلى الله عليه وسلم وأنه مشتاق جدًا لرؤيته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3238">
            <a:off x="-152143" y="-124767"/>
            <a:ext cx="1578075" cy="1537495"/>
          </a:xfrm>
          <a:prstGeom prst="rect">
            <a:avLst/>
          </a:prstGeom>
        </p:spPr>
      </p:pic>
      <p:sp>
        <p:nvSpPr>
          <p:cNvPr id="5" name="Rectangle 4"/>
          <p:cNvSpPr/>
          <p:nvPr/>
        </p:nvSpPr>
        <p:spPr>
          <a:xfrm>
            <a:off x="4277560" y="404827"/>
            <a:ext cx="3910148" cy="646331"/>
          </a:xfrm>
          <a:prstGeom prst="rect">
            <a:avLst/>
          </a:prstGeom>
        </p:spPr>
        <p:txBody>
          <a:bodyPr wrap="square">
            <a:spAutoFit/>
          </a:bodyPr>
          <a:lstStyle/>
          <a:p>
            <a:pPr algn="ctr"/>
            <a:r>
              <a:rPr lang="ar-AE" sz="3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حبيبي يا رسول الله </a:t>
            </a:r>
            <a:endParaRPr lang="en-US" sz="3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3238">
            <a:off x="6293156" y="5402589"/>
            <a:ext cx="1522901" cy="1483740"/>
          </a:xfrm>
          <a:prstGeom prst="rect">
            <a:avLst/>
          </a:prstGeom>
        </p:spPr>
      </p:pic>
    </p:spTree>
    <p:extLst>
      <p:ext uri="{BB962C8B-B14F-4D97-AF65-F5344CB8AC3E}">
        <p14:creationId xmlns:p14="http://schemas.microsoft.com/office/powerpoint/2010/main" val="272651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066313" y="228596"/>
            <a:ext cx="4125687" cy="6629401"/>
          </a:xfrm>
          <a:prstGeom prst="roundRect">
            <a:avLst/>
          </a:prstGeom>
          <a:solidFill>
            <a:srgbClr val="FFD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defTabSz="914400" eaLnBrk="0" fontAlgn="base" hangingPunct="0">
              <a:lnSpc>
                <a:spcPct val="150000"/>
              </a:lnSpc>
              <a:spcBef>
                <a:spcPct val="0"/>
              </a:spcBef>
              <a:spcAft>
                <a:spcPct val="0"/>
              </a:spcAft>
            </a:pPr>
            <a:r>
              <a:rPr lang="ar-SA" altLang="en-US" dirty="0">
                <a:ln w="0"/>
                <a:solidFill>
                  <a:schemeClr val="tx1"/>
                </a:solidFill>
                <a:effectLst>
                  <a:outerShdw blurRad="38100" dist="19050" dir="2700000" algn="tl" rotWithShape="0">
                    <a:schemeClr val="dk1">
                      <a:alpha val="40000"/>
                    </a:schemeClr>
                  </a:outerShdw>
                </a:effectLst>
                <a:latin typeface="Noto Naskh Arabic"/>
              </a:rPr>
              <a:t>صحيحٌ ما رأيتُ النورَ من وجهِك</a:t>
            </a:r>
            <a:r>
              <a:rPr lang="ar-AE" altLang="en-US" dirty="0">
                <a:ln w="0"/>
                <a:solidFill>
                  <a:schemeClr val="tx1"/>
                </a:solidFill>
                <a:effectLst>
                  <a:outerShdw blurRad="38100" dist="19050" dir="2700000" algn="tl" rotWithShape="0">
                    <a:schemeClr val="dk1">
                      <a:alpha val="40000"/>
                    </a:schemeClr>
                  </a:outerShdw>
                </a:effectLst>
              </a:rPr>
              <a:t> </a:t>
            </a:r>
          </a:p>
          <a:p>
            <a:pPr lvl="0" algn="r" defTabSz="914400" eaLnBrk="0" fontAlgn="base" hangingPunct="0">
              <a:lnSpc>
                <a:spcPct val="150000"/>
              </a:lnSpc>
              <a:spcBef>
                <a:spcPct val="0"/>
              </a:spcBef>
              <a:spcAft>
                <a:spcPct val="0"/>
              </a:spcAft>
            </a:pPr>
            <a:r>
              <a:rPr lang="ar-SA" altLang="en-US" dirty="0">
                <a:ln w="0"/>
                <a:solidFill>
                  <a:schemeClr val="tx1"/>
                </a:solidFill>
                <a:effectLst>
                  <a:outerShdw blurRad="38100" dist="19050" dir="2700000" algn="tl" rotWithShape="0">
                    <a:schemeClr val="dk1">
                      <a:alpha val="40000"/>
                    </a:schemeClr>
                  </a:outerShdw>
                </a:effectLst>
                <a:latin typeface="Noto Naskh Arabic"/>
              </a:rPr>
              <a:t>ولا يوماً سمعتُ العذبَ من صوتِكْ</a:t>
            </a:r>
            <a:endParaRPr lang="en-US" altLang="en-US" dirty="0">
              <a:ln w="0"/>
              <a:solidFill>
                <a:schemeClr val="tx1"/>
              </a:solidFill>
              <a:effectLst>
                <a:outerShdw blurRad="38100" dist="19050" dir="2700000" algn="tl" rotWithShape="0">
                  <a:schemeClr val="dk1">
                    <a:alpha val="40000"/>
                  </a:schemeClr>
                </a:outerShdw>
              </a:effectLst>
            </a:endParaRPr>
          </a:p>
          <a:p>
            <a:pPr lvl="0" algn="r" defTabSz="914400" eaLnBrk="0" fontAlgn="base" hangingPunct="0">
              <a:lnSpc>
                <a:spcPct val="150000"/>
              </a:lnSpc>
              <a:spcBef>
                <a:spcPct val="0"/>
              </a:spcBef>
              <a:spcAft>
                <a:spcPct val="0"/>
              </a:spcAft>
            </a:pPr>
            <a:r>
              <a:rPr lang="ar-SA" altLang="en-US" dirty="0">
                <a:ln w="0"/>
                <a:solidFill>
                  <a:schemeClr val="tx1"/>
                </a:solidFill>
                <a:effectLst>
                  <a:outerShdw blurRad="38100" dist="19050" dir="2700000" algn="tl" rotWithShape="0">
                    <a:schemeClr val="dk1">
                      <a:alpha val="40000"/>
                    </a:schemeClr>
                  </a:outerShdw>
                </a:effectLst>
                <a:latin typeface="Noto Naskh Arabic"/>
              </a:rPr>
              <a:t>ولا يوماً حملتُ السيفَ في رَكبكْ</a:t>
            </a:r>
            <a:endParaRPr lang="en-US" altLang="en-US" dirty="0">
              <a:ln w="0"/>
              <a:solidFill>
                <a:schemeClr val="tx1"/>
              </a:solidFill>
              <a:effectLst>
                <a:outerShdw blurRad="38100" dist="19050" dir="2700000" algn="tl" rotWithShape="0">
                  <a:schemeClr val="dk1">
                    <a:alpha val="40000"/>
                  </a:schemeClr>
                </a:outerShdw>
              </a:effectLst>
            </a:endParaRPr>
          </a:p>
          <a:p>
            <a:pPr lvl="0" algn="r" defTabSz="914400" eaLnBrk="0" fontAlgn="base" hangingPunct="0">
              <a:lnSpc>
                <a:spcPct val="150000"/>
              </a:lnSpc>
              <a:spcBef>
                <a:spcPct val="0"/>
              </a:spcBef>
              <a:spcAft>
                <a:spcPct val="0"/>
              </a:spcAft>
            </a:pPr>
            <a:r>
              <a:rPr lang="ar-SA" altLang="en-US" dirty="0">
                <a:ln w="0"/>
                <a:solidFill>
                  <a:schemeClr val="tx1"/>
                </a:solidFill>
                <a:effectLst>
                  <a:outerShdw blurRad="38100" dist="19050" dir="2700000" algn="tl" rotWithShape="0">
                    <a:schemeClr val="dk1">
                      <a:alpha val="40000"/>
                    </a:schemeClr>
                  </a:outerShdw>
                </a:effectLst>
                <a:latin typeface="Noto Naskh Arabic"/>
              </a:rPr>
              <a:t>ولا يوماً تطايرَ من</a:t>
            </a:r>
            <a:r>
              <a:rPr lang="ar-AE" altLang="en-US" dirty="0">
                <a:ln w="0"/>
                <a:solidFill>
                  <a:schemeClr val="tx1"/>
                </a:solidFill>
                <a:effectLst>
                  <a:outerShdw blurRad="38100" dist="19050" dir="2700000" algn="tl" rotWithShape="0">
                    <a:schemeClr val="dk1">
                      <a:alpha val="40000"/>
                    </a:schemeClr>
                  </a:outerShdw>
                </a:effectLst>
                <a:latin typeface="Noto Naskh Arabic"/>
              </a:rPr>
              <a:t> </a:t>
            </a:r>
            <a:r>
              <a:rPr lang="ar-SA" altLang="en-US" dirty="0">
                <a:ln w="0"/>
                <a:solidFill>
                  <a:schemeClr val="tx1"/>
                </a:solidFill>
                <a:effectLst>
                  <a:outerShdw blurRad="38100" dist="19050" dir="2700000" algn="tl" rotWithShape="0">
                    <a:schemeClr val="dk1">
                      <a:alpha val="40000"/>
                    </a:schemeClr>
                  </a:outerShdw>
                </a:effectLst>
                <a:latin typeface="Noto Naskh Arabic"/>
              </a:rPr>
              <a:t>هنا غضبي كجمرِ النارْ</a:t>
            </a:r>
            <a:endParaRPr lang="en-US" altLang="en-US" dirty="0">
              <a:ln w="0"/>
              <a:solidFill>
                <a:schemeClr val="tx1"/>
              </a:solidFill>
              <a:effectLst>
                <a:outerShdw blurRad="38100" dist="19050" dir="2700000" algn="tl" rotWithShape="0">
                  <a:schemeClr val="dk1">
                    <a:alpha val="40000"/>
                  </a:schemeClr>
                </a:outerShdw>
              </a:effectLst>
            </a:endParaRPr>
          </a:p>
          <a:p>
            <a:pPr lvl="0" algn="r" defTabSz="914400" eaLnBrk="0" fontAlgn="base" hangingPunct="0">
              <a:lnSpc>
                <a:spcPct val="150000"/>
              </a:lnSpc>
              <a:spcBef>
                <a:spcPct val="0"/>
              </a:spcBef>
              <a:spcAft>
                <a:spcPct val="0"/>
              </a:spcAft>
            </a:pPr>
            <a:r>
              <a:rPr lang="ar-SA" altLang="en-US" dirty="0">
                <a:ln w="0"/>
                <a:solidFill>
                  <a:schemeClr val="tx1"/>
                </a:solidFill>
                <a:effectLst>
                  <a:outerShdw blurRad="38100" dist="19050" dir="2700000" algn="tl" rotWithShape="0">
                    <a:schemeClr val="dk1">
                      <a:alpha val="40000"/>
                    </a:schemeClr>
                  </a:outerShdw>
                </a:effectLst>
                <a:latin typeface="Noto Naskh Arabic"/>
              </a:rPr>
              <a:t>ولا حاربتُ في أُحُدٍ</a:t>
            </a:r>
            <a:endParaRPr lang="ar-AE" altLang="en-US" dirty="0">
              <a:ln w="0"/>
              <a:solidFill>
                <a:schemeClr val="tx1"/>
              </a:solidFill>
              <a:effectLst>
                <a:outerShdw blurRad="38100" dist="19050" dir="2700000" algn="tl" rotWithShape="0">
                  <a:schemeClr val="dk1">
                    <a:alpha val="40000"/>
                  </a:schemeClr>
                </a:outerShdw>
              </a:effectLst>
              <a:latin typeface="Noto Naskh Arabic"/>
            </a:endParaRP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قَتَّلتُ في بدرٍ صناديداً من الكفَّارْ</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وما هاجرتُ في يومٍ .. ولا كنتُ من الأنصارْ</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يوماً حملتُ الزادَ والتقوى لبابِ الغارْ</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ولكنْ يا نبيَّ اللهْ أنا واللهِ أحببتُك لهيبُ</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الحبِّ في قلبي كما الإعصارْ</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فهل تَقبل؟ حبيبي يا رسولَ اللهِ هل تقبلْ؟</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نعم جئتُ هنا متأخراً جدًّا ولكن ليس لي حيلةْ</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ولو كانَ قدومُ المرءِ حينَ يشاء لكنتُ رجوتُ تعجيلَهْ</a:t>
            </a:r>
          </a:p>
        </p:txBody>
      </p:sp>
      <p:sp>
        <p:nvSpPr>
          <p:cNvPr id="13" name="Rounded Rectangle 12"/>
          <p:cNvSpPr/>
          <p:nvPr/>
        </p:nvSpPr>
        <p:spPr>
          <a:xfrm>
            <a:off x="4564690" y="228596"/>
            <a:ext cx="3815443" cy="662940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ar-AE" dirty="0">
                <a:ln w="0"/>
                <a:solidFill>
                  <a:schemeClr val="tx1"/>
                </a:solidFill>
                <a:effectLst>
                  <a:outerShdw blurRad="38100" dist="19050" dir="2700000" algn="tl" rotWithShape="0">
                    <a:schemeClr val="dk1">
                      <a:alpha val="40000"/>
                    </a:schemeClr>
                  </a:outerShdw>
                </a:effectLst>
              </a:rPr>
              <a:t>وعندي دائماً شيءٌ من الحيرةْ</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فمَن سأكون أمامَ الصَّحْبِ والخِيرةْ</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فما كنتُ أنا "أنسَ" الذي خدمَكْ</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"عُمرَ" الذي سندَكْ</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وما كنت "أبا بكرٍ" وقد صدَقَكْ</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وما كنت "عليًّاً" عندما حَفِظَكْ</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"عثمانَ" حينَ نراهُ قد نصرَكْ</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وما كنتُ .. أنا "حمزةْ" ولا عَمْراً، ولا "خالدْ"</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وإسلامي أنا قد نِلتُهُ شرفاً من الوالِد</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ولم أسمعْ "بلالاً" لحظةَ التكبيرْ</a:t>
            </a:r>
          </a:p>
        </p:txBody>
      </p:sp>
      <p:sp>
        <p:nvSpPr>
          <p:cNvPr id="14" name="Rounded Rectangle 13">
            <a:hlinkClick r:id="rId2"/>
          </p:cNvPr>
          <p:cNvSpPr/>
          <p:nvPr/>
        </p:nvSpPr>
        <p:spPr>
          <a:xfrm>
            <a:off x="1088916" y="228599"/>
            <a:ext cx="3600793" cy="6629401"/>
          </a:xfrm>
          <a:prstGeom prst="roundRect">
            <a:avLst/>
          </a:prstGeom>
          <a:solidFill>
            <a:srgbClr val="FFD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جسمي انشوى حياً بصحراءٍ بكلِّ هجيرْ</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وما حطَّمتُ أصنامً ولا قاتلْتُ في يومٍ</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جنودَ الكفرِ والتكفيرْ</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وما قُطِعَتْ يدي في الحربْ</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ولم يدخلْ هنا رمحٌ إلى صدري يَشُقُّ القلب</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يوماً حَملْتُ لواءْ</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واجهتُ في شَممٍ هنا الأعداءْ</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ولا يوماً رفعتُ الرايَ خفَّاقةْ</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أنا طفلٌ يُداري فيكَ اخفاقَهْ</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ولكنْ يا رسولَ اللهْ</a:t>
            </a:r>
          </a:p>
          <a:p>
            <a:pPr algn="r">
              <a:lnSpc>
                <a:spcPct val="150000"/>
              </a:lnSpc>
            </a:pPr>
            <a:r>
              <a:rPr lang="ar-AE" dirty="0">
                <a:ln w="0"/>
                <a:solidFill>
                  <a:schemeClr val="tx1"/>
                </a:solidFill>
                <a:effectLst>
                  <a:outerShdw blurRad="38100" dist="19050" dir="2700000" algn="tl" rotWithShape="0">
                    <a:schemeClr val="dk1">
                      <a:alpha val="40000"/>
                    </a:schemeClr>
                  </a:outerShdw>
                </a:effectLst>
              </a:rPr>
              <a:t>أنا نفسي لحبِّكَ يا رسولَ اللهْ وحبِّ اللهِ تَوَّاقَة</a:t>
            </a:r>
            <a:endParaRPr lang="en-US" dirty="0">
              <a:ln w="0"/>
              <a:solidFill>
                <a:schemeClr val="tx1"/>
              </a:solidFill>
              <a:effectLst>
                <a:outerShdw blurRad="38100" dist="19050" dir="2700000" algn="tl" rotWithShape="0">
                  <a:schemeClr val="dk1">
                    <a:alpha val="40000"/>
                  </a:schemeClr>
                </a:outerShdw>
              </a:effectLst>
            </a:endParaRPr>
          </a:p>
        </p:txBody>
      </p:sp>
      <p:sp>
        <p:nvSpPr>
          <p:cNvPr id="17" name="Curved Up Arrow 16"/>
          <p:cNvSpPr/>
          <p:nvPr/>
        </p:nvSpPr>
        <p:spPr>
          <a:xfrm flipH="1" flipV="1">
            <a:off x="4171120" y="544154"/>
            <a:ext cx="838780" cy="958074"/>
          </a:xfrm>
          <a:prstGeom prst="curvedUp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8" name="Curved Up Arrow 17"/>
          <p:cNvSpPr/>
          <p:nvPr/>
        </p:nvSpPr>
        <p:spPr>
          <a:xfrm flipH="1" flipV="1">
            <a:off x="7914336" y="404884"/>
            <a:ext cx="785988" cy="890398"/>
          </a:xfrm>
          <a:prstGeom prst="curvedUp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 name="Flowchart: Process 19"/>
          <p:cNvSpPr/>
          <p:nvPr/>
        </p:nvSpPr>
        <p:spPr>
          <a:xfrm>
            <a:off x="5009900" y="474521"/>
            <a:ext cx="2955473" cy="751124"/>
          </a:xfrm>
          <a:prstGeom prst="flowChartProcess">
            <a:avLst/>
          </a:prstGeom>
          <a:noFill/>
          <a:ln>
            <a:noFill/>
          </a:ln>
        </p:spPr>
        <p:style>
          <a:lnRef idx="0">
            <a:scrgbClr r="0" g="0" b="0"/>
          </a:lnRef>
          <a:fillRef idx="0">
            <a:scrgbClr r="0" g="0" b="0"/>
          </a:fillRef>
          <a:effectRef idx="0">
            <a:scrgbClr r="0" g="0" b="0"/>
          </a:effectRef>
          <a:fontRef idx="minor">
            <a:schemeClr val="dk1"/>
          </a:fontRef>
        </p:style>
        <p:txBody>
          <a:bodyPr rtlCol="0" anchor="ctr">
            <a:prstTxWarp prst="textTriangleInverted">
              <a:avLst/>
            </a:prstTxWarp>
            <a:scene3d>
              <a:camera prst="orthographicFront"/>
              <a:lightRig rig="harsh" dir="t"/>
            </a:scene3d>
            <a:sp3d extrusionH="57150" prstMaterial="matte">
              <a:bevelT w="63500" h="12700" prst="angle"/>
              <a:contourClr>
                <a:schemeClr val="bg1">
                  <a:lumMod val="65000"/>
                </a:schemeClr>
              </a:contourClr>
            </a:sp3d>
          </a:bodyPr>
          <a:lstStyle/>
          <a:p>
            <a:pPr algn="ctr"/>
            <a:r>
              <a:rPr lang="ar-AE" sz="1200" b="1" dirty="0">
                <a:ln/>
                <a:solidFill>
                  <a:schemeClr val="tx1"/>
                </a:solidFill>
              </a:rPr>
              <a:t>حبيبي يا رسول الله </a:t>
            </a:r>
            <a:endParaRPr lang="en-US" sz="1200" b="1" dirty="0">
              <a:ln/>
              <a:solidFill>
                <a:schemeClr val="tx1"/>
              </a:solidFill>
            </a:endParaRPr>
          </a:p>
        </p:txBody>
      </p:sp>
      <p:sp>
        <p:nvSpPr>
          <p:cNvPr id="21" name="Rectangle 20"/>
          <p:cNvSpPr/>
          <p:nvPr/>
        </p:nvSpPr>
        <p:spPr>
          <a:xfrm>
            <a:off x="699065" y="6304002"/>
            <a:ext cx="184731" cy="369332"/>
          </a:xfrm>
          <a:prstGeom prst="rect">
            <a:avLst/>
          </a:prstGeom>
        </p:spPr>
        <p:txBody>
          <a:bodyPr wrap="none">
            <a:spAutoFit/>
          </a:bodyPr>
          <a:lstStyle/>
          <a:p>
            <a:endParaRPr lang="ar-AE" dirty="0"/>
          </a:p>
        </p:txBody>
      </p:sp>
      <p:sp>
        <p:nvSpPr>
          <p:cNvPr id="23" name="Flowchart: Process 22"/>
          <p:cNvSpPr/>
          <p:nvPr/>
        </p:nvSpPr>
        <p:spPr>
          <a:xfrm>
            <a:off x="1657106" y="5757466"/>
            <a:ext cx="6308267" cy="731202"/>
          </a:xfrm>
          <a:prstGeom prst="flowChartProcess">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hlinkClick r:id="rId3"/>
              </a:rPr>
              <a:t>اضغط هنا# واستنبط الأفكار الفرعية للنص الشعري  </a:t>
            </a:r>
            <a:endPar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6" name="Rounded Rectangle 25"/>
          <p:cNvSpPr/>
          <p:nvPr/>
        </p:nvSpPr>
        <p:spPr>
          <a:xfrm>
            <a:off x="0" y="544154"/>
            <a:ext cx="1088916" cy="6129180"/>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lnSpc>
                <a:spcPct val="150000"/>
              </a:lnSpc>
            </a:pPr>
            <a:r>
              <a:rPr lang="ar-AE" sz="2400" b="1" dirty="0">
                <a:ln w="0"/>
                <a:solidFill>
                  <a:schemeClr val="tx1"/>
                </a:solidFill>
                <a:effectLst>
                  <a:outerShdw blurRad="38100" dist="19050" dir="2700000" algn="tl" rotWithShape="0">
                    <a:schemeClr val="dk1">
                      <a:alpha val="40000"/>
                    </a:schemeClr>
                  </a:outerShdw>
                </a:effectLst>
                <a:hlinkClick r:id="rId4"/>
              </a:rPr>
              <a:t>اضغط</a:t>
            </a:r>
          </a:p>
          <a:p>
            <a:pPr algn="ctr">
              <a:lnSpc>
                <a:spcPct val="150000"/>
              </a:lnSpc>
            </a:pPr>
            <a:r>
              <a:rPr lang="ar-AE" sz="2400" b="1" dirty="0">
                <a:ln w="0"/>
                <a:solidFill>
                  <a:schemeClr val="tx1"/>
                </a:solidFill>
                <a:effectLst>
                  <a:outerShdw blurRad="38100" dist="19050" dir="2700000" algn="tl" rotWithShape="0">
                    <a:schemeClr val="dk1">
                      <a:alpha val="40000"/>
                    </a:schemeClr>
                  </a:outerShdw>
                </a:effectLst>
                <a:hlinkClick r:id="rId4"/>
              </a:rPr>
              <a:t>هنا#</a:t>
            </a:r>
          </a:p>
          <a:p>
            <a:pPr algn="ctr">
              <a:lnSpc>
                <a:spcPct val="150000"/>
              </a:lnSpc>
            </a:pPr>
            <a:r>
              <a:rPr lang="ar-AE" sz="2400" b="1" dirty="0">
                <a:ln w="0"/>
                <a:solidFill>
                  <a:schemeClr val="tx1"/>
                </a:solidFill>
                <a:effectLst>
                  <a:outerShdw blurRad="38100" dist="19050" dir="2700000" algn="tl" rotWithShape="0">
                    <a:schemeClr val="dk1">
                      <a:alpha val="40000"/>
                    </a:schemeClr>
                  </a:outerShdw>
                </a:effectLst>
                <a:hlinkClick r:id="rId4"/>
              </a:rPr>
              <a:t>وأجب </a:t>
            </a:r>
          </a:p>
          <a:p>
            <a:pPr algn="ctr">
              <a:lnSpc>
                <a:spcPct val="150000"/>
              </a:lnSpc>
            </a:pPr>
            <a:r>
              <a:rPr lang="ar-AE" sz="2400" b="1" dirty="0">
                <a:ln w="0"/>
                <a:solidFill>
                  <a:schemeClr val="tx1"/>
                </a:solidFill>
                <a:effectLst>
                  <a:outerShdw blurRad="38100" dist="19050" dir="2700000" algn="tl" rotWithShape="0">
                    <a:schemeClr val="dk1">
                      <a:alpha val="40000"/>
                    </a:schemeClr>
                  </a:outerShdw>
                </a:effectLst>
                <a:hlinkClick r:id="rId4"/>
              </a:rPr>
              <a:t>على </a:t>
            </a:r>
          </a:p>
          <a:p>
            <a:pPr algn="ctr">
              <a:lnSpc>
                <a:spcPct val="150000"/>
              </a:lnSpc>
            </a:pPr>
            <a:r>
              <a:rPr lang="ar-AE" sz="2400" b="1" dirty="0">
                <a:ln w="0"/>
                <a:solidFill>
                  <a:schemeClr val="tx1"/>
                </a:solidFill>
                <a:effectLst>
                  <a:outerShdw blurRad="38100" dist="19050" dir="2700000" algn="tl" rotWithShape="0">
                    <a:schemeClr val="dk1">
                      <a:alpha val="40000"/>
                    </a:schemeClr>
                  </a:outerShdw>
                </a:effectLst>
                <a:hlinkClick r:id="rId4"/>
              </a:rPr>
              <a:t>أسئلة النص الشعري</a:t>
            </a:r>
            <a:endParaRPr lang="en-US" sz="2400" b="1" dirty="0">
              <a:ln w="0"/>
              <a:solidFill>
                <a:schemeClr val="tx1"/>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83238">
            <a:off x="-236567" y="-140710"/>
            <a:ext cx="1651924" cy="1609445"/>
          </a:xfrm>
          <a:prstGeom prst="rect">
            <a:avLst/>
          </a:prstGeom>
        </p:spPr>
      </p:pic>
    </p:spTree>
    <p:extLst>
      <p:ext uri="{BB962C8B-B14F-4D97-AF65-F5344CB8AC3E}">
        <p14:creationId xmlns:p14="http://schemas.microsoft.com/office/powerpoint/2010/main" val="1029174728"/>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0628"/>
            <a:ext cx="12192000" cy="6858000"/>
          </a:xfrm>
          <a:prstGeom prst="rect">
            <a:avLst/>
          </a:prstGeom>
        </p:spPr>
      </p:pic>
      <p:sp>
        <p:nvSpPr>
          <p:cNvPr id="5" name="Rectangle 4"/>
          <p:cNvSpPr/>
          <p:nvPr/>
        </p:nvSpPr>
        <p:spPr>
          <a:xfrm>
            <a:off x="620486" y="1610614"/>
            <a:ext cx="10787742" cy="461665"/>
          </a:xfrm>
          <a:prstGeom prst="rect">
            <a:avLst/>
          </a:prstGeom>
        </p:spPr>
        <p:txBody>
          <a:bodyPr wrap="square">
            <a:spAutoFit/>
          </a:bodyPr>
          <a:lstStyle/>
          <a:p>
            <a:pPr algn="r"/>
            <a:r>
              <a:rPr lang="ar-AE" sz="2400" b="1" dirty="0">
                <a:solidFill>
                  <a:srgbClr val="FF0000"/>
                </a:solidFill>
              </a:rPr>
              <a:t>العاطفة : المحبة والاشتياق لرسول الله / المفردات والعبارات الدالة : أحببتك - لهيب الحب – تواقة </a:t>
            </a:r>
            <a:r>
              <a:rPr lang="ar-AE" sz="2400" b="1" dirty="0">
                <a:solidFill>
                  <a:srgbClr val="00B0F0"/>
                </a:solidFill>
              </a:rPr>
              <a:t>.</a:t>
            </a:r>
            <a:endParaRPr lang="en-US" sz="2400" b="1" dirty="0">
              <a:solidFill>
                <a:srgbClr val="00B0F0"/>
              </a:solidFill>
            </a:endParaRPr>
          </a:p>
        </p:txBody>
      </p:sp>
      <p:sp>
        <p:nvSpPr>
          <p:cNvPr id="6" name="Rectangle 5"/>
          <p:cNvSpPr/>
          <p:nvPr/>
        </p:nvSpPr>
        <p:spPr>
          <a:xfrm>
            <a:off x="620486" y="4736851"/>
            <a:ext cx="10689771" cy="1569660"/>
          </a:xfrm>
          <a:prstGeom prst="rect">
            <a:avLst/>
          </a:prstGeom>
        </p:spPr>
        <p:txBody>
          <a:bodyPr wrap="square">
            <a:spAutoFit/>
          </a:bodyPr>
          <a:lstStyle/>
          <a:p>
            <a:pPr algn="r"/>
            <a:r>
              <a:rPr lang="ar-AE" sz="2400" b="1" dirty="0">
                <a:solidFill>
                  <a:srgbClr val="FF0000"/>
                </a:solidFill>
              </a:rPr>
              <a:t>يعبر الشاعر في هذه الأبيات عن ما قدمه الصحابة للرسول صلى الله عليه وسلم ، فسيدنا أنس بن مالك كان خادمه الأمين، وسيدنا عمر كان سندا وعونًا له، وأبو بكر أول من صدّق الرسول وآمن به ونصره ، وسيدنا علي فدى الرسول بروحه عندما نام في فراشه ليحميه من غدر الكفار الذين توعدوا قتله ، وسيدنا عثمان نصر الإسلام بأمواله</a:t>
            </a:r>
            <a:r>
              <a:rPr lang="ar-AE" sz="2400" b="1" dirty="0">
                <a:solidFill>
                  <a:srgbClr val="00B0F0"/>
                </a:solidFill>
              </a:rPr>
              <a:t>.</a:t>
            </a:r>
            <a:endParaRPr lang="en-US" sz="2400" b="1" dirty="0">
              <a:solidFill>
                <a:srgbClr val="00B0F0"/>
              </a:solidFill>
            </a:endParaRPr>
          </a:p>
        </p:txBody>
      </p:sp>
    </p:spTree>
    <p:extLst>
      <p:ext uri="{BB962C8B-B14F-4D97-AF65-F5344CB8AC3E}">
        <p14:creationId xmlns:p14="http://schemas.microsoft.com/office/powerpoint/2010/main" val="2585751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12192000" cy="6858000"/>
          </a:xfrm>
          <a:prstGeom prst="rect">
            <a:avLst/>
          </a:prstGeom>
        </p:spPr>
      </p:pic>
      <p:sp>
        <p:nvSpPr>
          <p:cNvPr id="3" name="Rectangle 2"/>
          <p:cNvSpPr/>
          <p:nvPr/>
        </p:nvSpPr>
        <p:spPr>
          <a:xfrm>
            <a:off x="1235527" y="971176"/>
            <a:ext cx="9720943" cy="461665"/>
          </a:xfrm>
          <a:prstGeom prst="rect">
            <a:avLst/>
          </a:prstGeom>
        </p:spPr>
        <p:txBody>
          <a:bodyPr wrap="square">
            <a:spAutoFit/>
          </a:bodyPr>
          <a:lstStyle/>
          <a:p>
            <a:pPr algn="r"/>
            <a:r>
              <a:rPr lang="ar-AE" sz="2400" b="1" dirty="0">
                <a:solidFill>
                  <a:srgbClr val="FF0000"/>
                </a:solidFill>
              </a:rPr>
              <a:t>لكنت رجوت تعجيله / وعندي دائما شيء من الحيرة / فمن سأكون ؟ أمام الصحبة والخيرة </a:t>
            </a:r>
            <a:endParaRPr lang="en-US" sz="2400" b="1" dirty="0">
              <a:solidFill>
                <a:srgbClr val="FF0000"/>
              </a:solidFill>
            </a:endParaRPr>
          </a:p>
        </p:txBody>
      </p:sp>
      <p:sp>
        <p:nvSpPr>
          <p:cNvPr id="4" name="Rectangle 3"/>
          <p:cNvSpPr/>
          <p:nvPr/>
        </p:nvSpPr>
        <p:spPr>
          <a:xfrm>
            <a:off x="919841" y="1915022"/>
            <a:ext cx="10036629" cy="461665"/>
          </a:xfrm>
          <a:prstGeom prst="rect">
            <a:avLst/>
          </a:prstGeom>
        </p:spPr>
        <p:txBody>
          <a:bodyPr wrap="square">
            <a:spAutoFit/>
          </a:bodyPr>
          <a:lstStyle/>
          <a:p>
            <a:pPr algn="r"/>
            <a:r>
              <a:rPr lang="ar-AE" sz="2400" b="1" dirty="0">
                <a:solidFill>
                  <a:srgbClr val="FF0000"/>
                </a:solidFill>
              </a:rPr>
              <a:t>السؤال : فمن سأكون ؟ أمام الصحب والخيرة . / الدلالة : يدل على عظمة ما قدمه الصحابة للرسول </a:t>
            </a:r>
            <a:endParaRPr lang="en-US" sz="2400" dirty="0">
              <a:solidFill>
                <a:srgbClr val="FF0000"/>
              </a:solidFill>
            </a:endParaRPr>
          </a:p>
        </p:txBody>
      </p:sp>
      <p:sp>
        <p:nvSpPr>
          <p:cNvPr id="5" name="Rectangle 4"/>
          <p:cNvSpPr/>
          <p:nvPr/>
        </p:nvSpPr>
        <p:spPr>
          <a:xfrm>
            <a:off x="-70758" y="3248229"/>
            <a:ext cx="11027228" cy="461665"/>
          </a:xfrm>
          <a:prstGeom prst="rect">
            <a:avLst/>
          </a:prstGeom>
        </p:spPr>
        <p:txBody>
          <a:bodyPr wrap="square">
            <a:spAutoFit/>
          </a:bodyPr>
          <a:lstStyle/>
          <a:p>
            <a:pPr algn="r"/>
            <a:r>
              <a:rPr lang="ar-AE" sz="2400" b="1" dirty="0">
                <a:solidFill>
                  <a:srgbClr val="FF0000"/>
                </a:solidFill>
              </a:rPr>
              <a:t>شبه الحب بالنار الملتهبة وبالإعصار القوي/ وهذا يدل على الحب الكبير للرسول عليه الصلاة والسلام </a:t>
            </a:r>
            <a:r>
              <a:rPr lang="ar-AE" sz="2400" b="1" dirty="0">
                <a:solidFill>
                  <a:srgbClr val="00B0F0"/>
                </a:solidFill>
              </a:rPr>
              <a:t>.</a:t>
            </a:r>
            <a:endParaRPr lang="en-US" sz="2400" b="1" dirty="0">
              <a:solidFill>
                <a:srgbClr val="00B0F0"/>
              </a:solidFill>
            </a:endParaRPr>
          </a:p>
        </p:txBody>
      </p:sp>
      <p:sp>
        <p:nvSpPr>
          <p:cNvPr id="6" name="Rectangle 5"/>
          <p:cNvSpPr/>
          <p:nvPr/>
        </p:nvSpPr>
        <p:spPr>
          <a:xfrm>
            <a:off x="337457" y="4545283"/>
            <a:ext cx="10733314" cy="738664"/>
          </a:xfrm>
          <a:prstGeom prst="rect">
            <a:avLst/>
          </a:prstGeom>
        </p:spPr>
        <p:txBody>
          <a:bodyPr wrap="square">
            <a:spAutoFit/>
          </a:bodyPr>
          <a:lstStyle/>
          <a:p>
            <a:pPr algn="r"/>
            <a:r>
              <a:rPr lang="ar-AE" sz="2400" b="1" dirty="0">
                <a:solidFill>
                  <a:srgbClr val="FF0000"/>
                </a:solidFill>
              </a:rPr>
              <a:t>العبارة الأجمل : ولا تطاير من هنا غضبي كجمر النار / لأن عبارة جمر النار تعطي معنى أقوى لشدة الغضب</a:t>
            </a:r>
            <a:r>
              <a:rPr lang="ar-AE" sz="2400" b="1" dirty="0">
                <a:solidFill>
                  <a:srgbClr val="00B0F0"/>
                </a:solidFill>
              </a:rPr>
              <a:t> </a:t>
            </a:r>
            <a:r>
              <a:rPr lang="ar-AE" b="1" dirty="0">
                <a:solidFill>
                  <a:srgbClr val="FF0000"/>
                </a:solidFill>
              </a:rPr>
              <a:t>.</a:t>
            </a:r>
            <a:endParaRPr lang="en-US" b="1" dirty="0">
              <a:solidFill>
                <a:srgbClr val="FF0000"/>
              </a:solidFill>
            </a:endParaRPr>
          </a:p>
        </p:txBody>
      </p:sp>
      <p:sp>
        <p:nvSpPr>
          <p:cNvPr id="7" name="Rectangle 6"/>
          <p:cNvSpPr/>
          <p:nvPr/>
        </p:nvSpPr>
        <p:spPr>
          <a:xfrm>
            <a:off x="919841" y="5747291"/>
            <a:ext cx="9954988" cy="461665"/>
          </a:xfrm>
          <a:prstGeom prst="rect">
            <a:avLst/>
          </a:prstGeom>
        </p:spPr>
        <p:txBody>
          <a:bodyPr wrap="square">
            <a:spAutoFit/>
          </a:bodyPr>
          <a:lstStyle/>
          <a:p>
            <a:pPr algn="r"/>
            <a:r>
              <a:rPr lang="ar-AE" sz="2400" b="1" dirty="0">
                <a:solidFill>
                  <a:srgbClr val="FF0000"/>
                </a:solidFill>
              </a:rPr>
              <a:t>تدل كلمة انشوى على شدة الحر والتعذيب الذي تعرض له سيدنا بلال رضي الله عنه .</a:t>
            </a:r>
            <a:endParaRPr lang="en-US" sz="2400" b="1" dirty="0">
              <a:solidFill>
                <a:srgbClr val="FF0000"/>
              </a:solidFill>
            </a:endParaRPr>
          </a:p>
        </p:txBody>
      </p:sp>
    </p:spTree>
    <p:extLst>
      <p:ext uri="{BB962C8B-B14F-4D97-AF65-F5344CB8AC3E}">
        <p14:creationId xmlns:p14="http://schemas.microsoft.com/office/powerpoint/2010/main" val="328369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4601"/>
          <a:stretch/>
        </p:blipFill>
        <p:spPr>
          <a:xfrm>
            <a:off x="0" y="-119743"/>
            <a:ext cx="12192000" cy="1665514"/>
          </a:xfrm>
          <a:prstGeom prst="rect">
            <a:avLst/>
          </a:prstGeom>
        </p:spPr>
      </p:pic>
      <p:sp>
        <p:nvSpPr>
          <p:cNvPr id="3" name="Rectangle 2"/>
          <p:cNvSpPr/>
          <p:nvPr/>
        </p:nvSpPr>
        <p:spPr>
          <a:xfrm>
            <a:off x="489857" y="936171"/>
            <a:ext cx="11212286" cy="830997"/>
          </a:xfrm>
          <a:prstGeom prst="rect">
            <a:avLst/>
          </a:prstGeom>
        </p:spPr>
        <p:txBody>
          <a:bodyPr wrap="square">
            <a:spAutoFit/>
          </a:bodyPr>
          <a:lstStyle/>
          <a:p>
            <a:pPr algn="r"/>
            <a:r>
              <a:rPr lang="ar-AE" sz="2400" b="1" dirty="0">
                <a:solidFill>
                  <a:srgbClr val="FF0000"/>
                </a:solidFill>
              </a:rPr>
              <a:t>يفيد التأكيد والإقرار بعدم حصول هذه الأمور / أعلله بأنّ الشاعر يريد أن يؤكد على مدى حبه للرسول بالرغم من نفيه كل هذه الأمور </a:t>
            </a:r>
            <a:endParaRPr lang="en-US" sz="2400" dirty="0">
              <a:solidFill>
                <a:srgbClr val="FF0000"/>
              </a:solidFill>
            </a:endParaRPr>
          </a:p>
        </p:txBody>
      </p:sp>
      <p:pic>
        <p:nvPicPr>
          <p:cNvPr id="4" name="Picture 1">
            <a:extLst>
              <a:ext uri="{FF2B5EF4-FFF2-40B4-BE49-F238E27FC236}">
                <a16:creationId xmlns:a16="http://schemas.microsoft.com/office/drawing/2014/main" id="{FB09B153-B627-4884-BDE0-A2F3E6DD9213}"/>
              </a:ext>
            </a:extLst>
          </p:cNvPr>
          <p:cNvPicPr>
            <a:picLocks noChangeAspect="1"/>
          </p:cNvPicPr>
          <p:nvPr/>
        </p:nvPicPr>
        <p:blipFill rotWithShape="1">
          <a:blip r:embed="rId2"/>
          <a:srcRect t="20924" b="16102"/>
          <a:stretch/>
        </p:blipFill>
        <p:spPr>
          <a:xfrm>
            <a:off x="0" y="1767168"/>
            <a:ext cx="12192000" cy="5254117"/>
          </a:xfrm>
          <a:prstGeom prst="rect">
            <a:avLst/>
          </a:prstGeom>
        </p:spPr>
      </p:pic>
      <p:sp>
        <p:nvSpPr>
          <p:cNvPr id="5" name="Rectangle 4"/>
          <p:cNvSpPr/>
          <p:nvPr/>
        </p:nvSpPr>
        <p:spPr>
          <a:xfrm>
            <a:off x="217714" y="3080658"/>
            <a:ext cx="11255829" cy="827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r"/>
            <a:r>
              <a:rPr lang="ar-AE" sz="2400" b="1" dirty="0">
                <a:solidFill>
                  <a:srgbClr val="FF0000"/>
                </a:solidFill>
              </a:rPr>
              <a:t>كان شرفًا لي أن يكون ذو الخلق العظيم هو رسول الله </a:t>
            </a:r>
          </a:p>
          <a:p>
            <a:pPr algn="r"/>
            <a:r>
              <a:rPr lang="ar-AE" sz="2400" b="1" dirty="0">
                <a:solidFill>
                  <a:srgbClr val="FF0000"/>
                </a:solidFill>
              </a:rPr>
              <a:t>أنا أقتدي برسول الله في حياتي وتعاملاتي مع الآخرين كما أنني أدافع عنه وعن ديني كما حثنا الرسول  </a:t>
            </a:r>
            <a:endParaRPr lang="en-US" sz="2400" b="1" dirty="0">
              <a:solidFill>
                <a:srgbClr val="FF0000"/>
              </a:solidFill>
            </a:endParaRPr>
          </a:p>
        </p:txBody>
      </p:sp>
      <p:sp>
        <p:nvSpPr>
          <p:cNvPr id="6" name="Rectangle 5"/>
          <p:cNvSpPr/>
          <p:nvPr/>
        </p:nvSpPr>
        <p:spPr>
          <a:xfrm>
            <a:off x="957943" y="5682342"/>
            <a:ext cx="10515600" cy="10668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2400" b="1" dirty="0">
                <a:solidFill>
                  <a:srgbClr val="FF0000"/>
                </a:solidFill>
              </a:rPr>
              <a:t>نحن نفتقدك كثيرًا يا رسول الله </a:t>
            </a:r>
            <a:endParaRPr lang="en-US" sz="2400" b="1" dirty="0">
              <a:solidFill>
                <a:srgbClr val="FF0000"/>
              </a:solidFill>
            </a:endParaRPr>
          </a:p>
        </p:txBody>
      </p:sp>
    </p:spTree>
    <p:extLst>
      <p:ext uri="{BB962C8B-B14F-4D97-AF65-F5344CB8AC3E}">
        <p14:creationId xmlns:p14="http://schemas.microsoft.com/office/powerpoint/2010/main" val="63545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2802" y="2757839"/>
            <a:ext cx="9416143" cy="7837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4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2359"/>
            <a:ext cx="12192000" cy="5985640"/>
          </a:xfrm>
          <a:prstGeom prst="rect">
            <a:avLst/>
          </a:prstGeom>
        </p:spPr>
      </p:pic>
      <p:sp>
        <p:nvSpPr>
          <p:cNvPr id="3" name="Rectangle 2"/>
          <p:cNvSpPr/>
          <p:nvPr/>
        </p:nvSpPr>
        <p:spPr>
          <a:xfrm>
            <a:off x="166100" y="199696"/>
            <a:ext cx="11729545" cy="3678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3600" b="1" dirty="0">
                <a:ln w="0"/>
                <a:solidFill>
                  <a:srgbClr val="FFFF00"/>
                </a:solidFill>
                <a:effectLst>
                  <a:outerShdw blurRad="38100" dist="25400" dir="5400000" algn="ctr" rotWithShape="0">
                    <a:srgbClr val="6E747A">
                      <a:alpha val="43000"/>
                    </a:srgbClr>
                  </a:outerShdw>
                </a:effectLst>
                <a:hlinkClick r:id="rId3"/>
              </a:rPr>
              <a:t>اضغط وأجب#من معالم رحمة نبي الله محمد صلى الله عليه وسلم </a:t>
            </a:r>
            <a:endParaRPr lang="en-US" sz="3600" b="1" dirty="0">
              <a:ln w="0"/>
              <a:solidFill>
                <a:srgbClr val="FFFF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2831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2636112"/>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124"/>
            <a:ext cx="10515600" cy="525518"/>
          </a:xfrm>
        </p:spPr>
        <p:txBody>
          <a:bodyPr>
            <a:noAutofit/>
          </a:bodyPr>
          <a:lstStyle/>
          <a:p>
            <a:pPr algn="ctr"/>
            <a:r>
              <a:rPr lang="ar-AE" sz="3200" b="1" spc="0" dirty="0">
                <a:ln w="0"/>
                <a:solidFill>
                  <a:schemeClr val="tx1"/>
                </a:solidFill>
                <a:effectLst>
                  <a:outerShdw blurRad="38100" dist="19050" dir="2700000" algn="tl" rotWithShape="0">
                    <a:schemeClr val="dk1">
                      <a:alpha val="40000"/>
                    </a:schemeClr>
                  </a:outerShdw>
                </a:effectLst>
              </a:rPr>
              <a:t>استمع 3 دقائق – لخص ما فهمت من هذا الفيديو </a:t>
            </a:r>
            <a:endParaRPr lang="en-US" sz="3200" b="1" spc="0" dirty="0">
              <a:ln w="0"/>
              <a:solidFill>
                <a:schemeClr val="tx1"/>
              </a:solidFill>
              <a:effectLst>
                <a:outerShdw blurRad="38100" dist="19050" dir="2700000" algn="tl" rotWithShape="0">
                  <a:schemeClr val="dk1">
                    <a:alpha val="40000"/>
                  </a:schemeClr>
                </a:outerShdw>
              </a:effectLst>
            </a:endParaRPr>
          </a:p>
        </p:txBody>
      </p:sp>
      <p:pic>
        <p:nvPicPr>
          <p:cNvPr id="4" name="videoplayback7Q2U946Q">
            <a:hlinkClick r:id="" action="ppaction://media"/>
            <a:extLst>
              <a:ext uri="{FF2B5EF4-FFF2-40B4-BE49-F238E27FC236}">
                <a16:creationId xmlns:a16="http://schemas.microsoft.com/office/drawing/2014/main" id="{83F14DE6-2939-4050-8848-6B1F867909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735724"/>
            <a:ext cx="12191999" cy="5707118"/>
          </a:xfrm>
          <a:prstGeom prst="rect">
            <a:avLst/>
          </a:prstGeom>
        </p:spPr>
      </p:pic>
    </p:spTree>
    <p:extLst>
      <p:ext uri="{BB962C8B-B14F-4D97-AF65-F5344CB8AC3E}">
        <p14:creationId xmlns:p14="http://schemas.microsoft.com/office/powerpoint/2010/main" val="343935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33497E3-033B-4067-8A3C-5927F48BFA80}"/>
              </a:ext>
            </a:extLst>
          </p:cNvPr>
          <p:cNvPicPr>
            <a:picLocks noGrp="1" noChangeAspect="1"/>
          </p:cNvPicPr>
          <p:nvPr>
            <p:ph idx="1"/>
          </p:nvPr>
        </p:nvPicPr>
        <p:blipFill rotWithShape="1">
          <a:blip r:embed="rId2"/>
          <a:srcRect l="9232" t="7538" r="6192" b="43179"/>
          <a:stretch/>
        </p:blipFill>
        <p:spPr>
          <a:xfrm>
            <a:off x="0" y="-76200"/>
            <a:ext cx="12191999" cy="6934200"/>
          </a:xfrm>
          <a:prstGeom prst="rect">
            <a:avLst/>
          </a:prstGeom>
          <a:ln>
            <a:solidFill>
              <a:schemeClr val="tx1"/>
            </a:solidFill>
            <a:prstDash val="dash"/>
          </a:ln>
        </p:spPr>
      </p:pic>
      <p:sp>
        <p:nvSpPr>
          <p:cNvPr id="17" name="مستطيل: زوايا مستديرة 5">
            <a:extLst>
              <a:ext uri="{FF2B5EF4-FFF2-40B4-BE49-F238E27FC236}">
                <a16:creationId xmlns:a16="http://schemas.microsoft.com/office/drawing/2014/main" id="{F042C63A-E9F2-4B48-AE7A-1F3374D52B7B}"/>
              </a:ext>
            </a:extLst>
          </p:cNvPr>
          <p:cNvSpPr/>
          <p:nvPr/>
        </p:nvSpPr>
        <p:spPr>
          <a:xfrm>
            <a:off x="707570" y="5791200"/>
            <a:ext cx="10885191" cy="892629"/>
          </a:xfrm>
          <a:prstGeom prst="roundRect">
            <a:avLst/>
          </a:prstGeom>
          <a:solidFill>
            <a:srgbClr val="D60093">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threePt" dir="t"/>
            </a:scene3d>
            <a:sp3d extrusionH="57150">
              <a:bevelT w="38100" h="38100"/>
            </a:sp3d>
          </a:bodyPr>
          <a:lstStyle/>
          <a:p>
            <a:pPr algn="l"/>
            <a:endParaRPr lang="ar-SA" b="1" dirty="0">
              <a:ln>
                <a:solidFill>
                  <a:schemeClr val="bg1"/>
                </a:solidFill>
              </a:ln>
              <a:solidFill>
                <a:srgbClr val="C000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044031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ChangeArrowheads="1"/>
          </p:cNvSpPr>
          <p:nvPr/>
        </p:nvSpPr>
        <p:spPr bwMode="auto">
          <a:xfrm>
            <a:off x="1600200" y="3733800"/>
            <a:ext cx="6324600" cy="914400"/>
          </a:xfrm>
          <a:prstGeom prst="flowChartPreparation">
            <a:avLst/>
          </a:prstGeom>
          <a:solidFill>
            <a:srgbClr val="FF0000"/>
          </a:solidFill>
          <a:ln w="57150">
            <a:solidFill>
              <a:srgbClr val="3399FF"/>
            </a:solidFill>
            <a:miter lim="800000"/>
            <a:headEnd/>
            <a:tailEnd/>
          </a:ln>
        </p:spPr>
        <p:txBody>
          <a:bodyPr wrap="none" anchor="ctr"/>
          <a:lstStyle/>
          <a:p>
            <a:pPr fontAlgn="base">
              <a:spcBef>
                <a:spcPct val="0"/>
              </a:spcBef>
              <a:spcAft>
                <a:spcPct val="0"/>
              </a:spcAft>
            </a:pPr>
            <a:endParaRPr lang="en-US">
              <a:solidFill>
                <a:srgbClr val="FFFFFF"/>
              </a:solidFill>
            </a:endParaRPr>
          </a:p>
        </p:txBody>
      </p:sp>
      <p:pic>
        <p:nvPicPr>
          <p:cNvPr id="23555" name="Picture 3" descr="صورة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810000"/>
            <a:ext cx="66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p:cNvSpPr>
            <a:spLocks noChangeArrowheads="1"/>
          </p:cNvSpPr>
          <p:nvPr/>
        </p:nvSpPr>
        <p:spPr bwMode="auto">
          <a:xfrm>
            <a:off x="1752600" y="3733800"/>
            <a:ext cx="6172200" cy="914400"/>
          </a:xfrm>
          <a:prstGeom prst="flowChartPreparation">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fontAlgn="base">
              <a:spcBef>
                <a:spcPct val="0"/>
              </a:spcBef>
              <a:spcAft>
                <a:spcPct val="0"/>
              </a:spcAft>
            </a:pPr>
            <a:endParaRPr lang="en-US">
              <a:solidFill>
                <a:srgbClr val="FFFFFF"/>
              </a:solidFill>
            </a:endParaRPr>
          </a:p>
        </p:txBody>
      </p:sp>
      <p:sp>
        <p:nvSpPr>
          <p:cNvPr id="23557" name="AutoShape 5"/>
          <p:cNvSpPr>
            <a:spLocks noChangeArrowheads="1"/>
          </p:cNvSpPr>
          <p:nvPr/>
        </p:nvSpPr>
        <p:spPr bwMode="auto">
          <a:xfrm>
            <a:off x="1600200" y="4800600"/>
            <a:ext cx="6172200" cy="914400"/>
          </a:xfrm>
          <a:prstGeom prst="flowChartPreparation">
            <a:avLst/>
          </a:prstGeom>
          <a:solidFill>
            <a:srgbClr val="FF0000"/>
          </a:solidFill>
          <a:ln w="57150">
            <a:solidFill>
              <a:srgbClr val="3399FF"/>
            </a:solidFill>
            <a:miter lim="800000"/>
            <a:headEnd/>
            <a:tailEnd/>
          </a:ln>
        </p:spPr>
        <p:txBody>
          <a:bodyPr wrap="none" anchor="ctr"/>
          <a:lstStyle/>
          <a:p>
            <a:pPr fontAlgn="base">
              <a:spcBef>
                <a:spcPct val="0"/>
              </a:spcBef>
              <a:spcAft>
                <a:spcPct val="0"/>
              </a:spcAft>
            </a:pPr>
            <a:endParaRPr lang="en-US">
              <a:solidFill>
                <a:srgbClr val="FFFFFF"/>
              </a:solidFill>
            </a:endParaRPr>
          </a:p>
        </p:txBody>
      </p:sp>
      <p:sp>
        <p:nvSpPr>
          <p:cNvPr id="23558" name="Text Box 6"/>
          <p:cNvSpPr txBox="1">
            <a:spLocks noChangeArrowheads="1"/>
          </p:cNvSpPr>
          <p:nvPr/>
        </p:nvSpPr>
        <p:spPr bwMode="auto">
          <a:xfrm>
            <a:off x="5638800" y="304801"/>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endParaRPr lang="en-US" sz="2800">
              <a:solidFill>
                <a:srgbClr val="0000A4"/>
              </a:solidFill>
              <a:latin typeface="Webdings" pitchFamily="18" charset="2"/>
            </a:endParaRPr>
          </a:p>
        </p:txBody>
      </p:sp>
      <p:sp>
        <p:nvSpPr>
          <p:cNvPr id="23559" name="Line 7"/>
          <p:cNvSpPr>
            <a:spLocks noChangeShapeType="1"/>
          </p:cNvSpPr>
          <p:nvPr/>
        </p:nvSpPr>
        <p:spPr bwMode="auto">
          <a:xfrm flipH="1">
            <a:off x="6156325" y="5257800"/>
            <a:ext cx="228600" cy="0"/>
          </a:xfrm>
          <a:prstGeom prst="line">
            <a:avLst/>
          </a:prstGeom>
          <a:noFill/>
          <a:ln w="57150">
            <a:solidFill>
              <a:srgbClr val="3399FF"/>
            </a:solidFill>
            <a:round/>
            <a:headEnd/>
            <a:tailEnd/>
          </a:ln>
          <a:extLst>
            <a:ext uri="{909E8E84-426E-40DD-AFC4-6F175D3DCCD1}">
              <a14:hiddenFill xmlns:a14="http://schemas.microsoft.com/office/drawing/2010/main">
                <a:noFill/>
              </a14:hiddenFill>
            </a:ext>
          </a:extLst>
        </p:spPr>
        <p:txBody>
          <a:bodyPr wrap="none" anchor="ctr"/>
          <a:lstStyle/>
          <a:p>
            <a:pPr algn="r" rtl="1" fontAlgn="base">
              <a:spcBef>
                <a:spcPct val="0"/>
              </a:spcBef>
              <a:spcAft>
                <a:spcPct val="0"/>
              </a:spcAft>
            </a:pPr>
            <a:endParaRPr lang="en-US">
              <a:solidFill>
                <a:srgbClr val="FFFFFF"/>
              </a:solidFill>
            </a:endParaRPr>
          </a:p>
        </p:txBody>
      </p:sp>
      <p:sp>
        <p:nvSpPr>
          <p:cNvPr id="3" name="Text Box 8"/>
          <p:cNvSpPr txBox="1">
            <a:spLocks noChangeArrowheads="1"/>
          </p:cNvSpPr>
          <p:nvPr/>
        </p:nvSpPr>
        <p:spPr bwMode="auto">
          <a:xfrm>
            <a:off x="2990872" y="3810000"/>
            <a:ext cx="30130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ar-AE" sz="5400" b="1" dirty="0">
                <a:solidFill>
                  <a:srgbClr val="0000A4"/>
                </a:solidFill>
                <a:latin typeface="Times New Roman" pitchFamily="18" charset="0"/>
              </a:rPr>
              <a:t>الزهد</a:t>
            </a:r>
            <a:endParaRPr lang="en-US" sz="4000" b="1" dirty="0">
              <a:solidFill>
                <a:srgbClr val="FCFF91"/>
              </a:solidFill>
              <a:latin typeface="Times New Roman" pitchFamily="18" charset="0"/>
            </a:endParaRPr>
          </a:p>
        </p:txBody>
      </p:sp>
      <p:pic>
        <p:nvPicPr>
          <p:cNvPr id="5129" name="New Question.wav">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11691257"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Rectangle 11"/>
          <p:cNvSpPr>
            <a:spLocks noChangeArrowheads="1"/>
          </p:cNvSpPr>
          <p:nvPr/>
        </p:nvSpPr>
        <p:spPr bwMode="auto">
          <a:xfrm>
            <a:off x="8229600" y="214947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fontAlgn="base">
              <a:spcBef>
                <a:spcPct val="0"/>
              </a:spcBef>
              <a:spcAft>
                <a:spcPct val="0"/>
              </a:spcAft>
            </a:pPr>
            <a:endParaRPr lang="en-US">
              <a:solidFill>
                <a:srgbClr val="FFFFFF"/>
              </a:solidFill>
            </a:endParaRPr>
          </a:p>
        </p:txBody>
      </p:sp>
      <p:sp>
        <p:nvSpPr>
          <p:cNvPr id="5132" name="Rectangle 12"/>
          <p:cNvSpPr>
            <a:spLocks noChangeArrowheads="1"/>
          </p:cNvSpPr>
          <p:nvPr/>
        </p:nvSpPr>
        <p:spPr bwMode="auto">
          <a:xfrm>
            <a:off x="8255000" y="6508751"/>
            <a:ext cx="2413000" cy="322263"/>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FFFFFF"/>
              </a:solidFill>
            </a:endParaRPr>
          </a:p>
        </p:txBody>
      </p:sp>
      <p:sp>
        <p:nvSpPr>
          <p:cNvPr id="23564" name="Text Box 13"/>
          <p:cNvSpPr txBox="1">
            <a:spLocks noChangeArrowheads="1"/>
          </p:cNvSpPr>
          <p:nvPr/>
        </p:nvSpPr>
        <p:spPr bwMode="auto">
          <a:xfrm>
            <a:off x="8305800" y="2133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0000A4"/>
                </a:solidFill>
              </a:rPr>
              <a:t>15</a:t>
            </a:r>
            <a:endParaRPr lang="en-US" sz="2400">
              <a:solidFill>
                <a:srgbClr val="0000A4"/>
              </a:solidFill>
              <a:latin typeface="Times New Roman" pitchFamily="18" charset="0"/>
            </a:endParaRPr>
          </a:p>
        </p:txBody>
      </p:sp>
      <p:sp>
        <p:nvSpPr>
          <p:cNvPr id="23565" name="Text Box 14"/>
          <p:cNvSpPr txBox="1">
            <a:spLocks noChangeArrowheads="1"/>
          </p:cNvSpPr>
          <p:nvPr/>
        </p:nvSpPr>
        <p:spPr bwMode="auto">
          <a:xfrm>
            <a:off x="8305800" y="24542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14</a:t>
            </a:r>
            <a:endParaRPr lang="en-US" sz="2400">
              <a:solidFill>
                <a:srgbClr val="FFCC00"/>
              </a:solidFill>
              <a:latin typeface="Times New Roman" pitchFamily="18" charset="0"/>
            </a:endParaRPr>
          </a:p>
        </p:txBody>
      </p:sp>
      <p:sp>
        <p:nvSpPr>
          <p:cNvPr id="23566" name="Text Box 15"/>
          <p:cNvSpPr txBox="1">
            <a:spLocks noChangeArrowheads="1"/>
          </p:cNvSpPr>
          <p:nvPr/>
        </p:nvSpPr>
        <p:spPr bwMode="auto">
          <a:xfrm>
            <a:off x="8305800" y="27590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13</a:t>
            </a:r>
            <a:endParaRPr lang="en-US" sz="2400">
              <a:solidFill>
                <a:srgbClr val="FFCC00"/>
              </a:solidFill>
              <a:latin typeface="Times New Roman" pitchFamily="18" charset="0"/>
            </a:endParaRPr>
          </a:p>
        </p:txBody>
      </p:sp>
      <p:sp>
        <p:nvSpPr>
          <p:cNvPr id="23567" name="Text Box 16"/>
          <p:cNvSpPr txBox="1">
            <a:spLocks noChangeArrowheads="1"/>
          </p:cNvSpPr>
          <p:nvPr/>
        </p:nvSpPr>
        <p:spPr bwMode="auto">
          <a:xfrm>
            <a:off x="8305800" y="30638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12</a:t>
            </a:r>
            <a:endParaRPr lang="en-US" sz="2400">
              <a:solidFill>
                <a:srgbClr val="FFCC00"/>
              </a:solidFill>
              <a:latin typeface="Times New Roman" pitchFamily="18" charset="0"/>
            </a:endParaRPr>
          </a:p>
        </p:txBody>
      </p:sp>
      <p:sp>
        <p:nvSpPr>
          <p:cNvPr id="23568" name="Text Box 17"/>
          <p:cNvSpPr txBox="1">
            <a:spLocks noChangeArrowheads="1"/>
          </p:cNvSpPr>
          <p:nvPr/>
        </p:nvSpPr>
        <p:spPr bwMode="auto">
          <a:xfrm>
            <a:off x="8305800" y="33686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11</a:t>
            </a:r>
            <a:endParaRPr lang="en-US" sz="2400">
              <a:solidFill>
                <a:srgbClr val="FFCC00"/>
              </a:solidFill>
              <a:latin typeface="Times New Roman" pitchFamily="18" charset="0"/>
            </a:endParaRPr>
          </a:p>
        </p:txBody>
      </p:sp>
      <p:sp>
        <p:nvSpPr>
          <p:cNvPr id="23569" name="Text Box 18"/>
          <p:cNvSpPr txBox="1">
            <a:spLocks noChangeArrowheads="1"/>
          </p:cNvSpPr>
          <p:nvPr/>
        </p:nvSpPr>
        <p:spPr bwMode="auto">
          <a:xfrm>
            <a:off x="8305800" y="36734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0000A4"/>
                </a:solidFill>
              </a:rPr>
              <a:t>10</a:t>
            </a:r>
            <a:endParaRPr lang="en-US" sz="2400">
              <a:solidFill>
                <a:srgbClr val="0000A4"/>
              </a:solidFill>
              <a:latin typeface="Times New Roman" pitchFamily="18" charset="0"/>
            </a:endParaRPr>
          </a:p>
        </p:txBody>
      </p:sp>
      <p:sp>
        <p:nvSpPr>
          <p:cNvPr id="23570" name="Text Box 19"/>
          <p:cNvSpPr txBox="1">
            <a:spLocks noChangeArrowheads="1"/>
          </p:cNvSpPr>
          <p:nvPr/>
        </p:nvSpPr>
        <p:spPr bwMode="auto">
          <a:xfrm>
            <a:off x="8305800" y="39782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9</a:t>
            </a:r>
            <a:endParaRPr lang="en-US" sz="2400">
              <a:solidFill>
                <a:srgbClr val="FFCC00"/>
              </a:solidFill>
              <a:latin typeface="Times New Roman" pitchFamily="18" charset="0"/>
            </a:endParaRPr>
          </a:p>
        </p:txBody>
      </p:sp>
      <p:sp>
        <p:nvSpPr>
          <p:cNvPr id="23571" name="Text Box 20"/>
          <p:cNvSpPr txBox="1">
            <a:spLocks noChangeArrowheads="1"/>
          </p:cNvSpPr>
          <p:nvPr/>
        </p:nvSpPr>
        <p:spPr bwMode="auto">
          <a:xfrm>
            <a:off x="8305800" y="42830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8</a:t>
            </a:r>
            <a:endParaRPr lang="en-US" sz="2400">
              <a:solidFill>
                <a:srgbClr val="FFCC00"/>
              </a:solidFill>
              <a:latin typeface="Times New Roman" pitchFamily="18" charset="0"/>
            </a:endParaRPr>
          </a:p>
        </p:txBody>
      </p:sp>
      <p:sp>
        <p:nvSpPr>
          <p:cNvPr id="23572" name="Text Box 21"/>
          <p:cNvSpPr txBox="1">
            <a:spLocks noChangeArrowheads="1"/>
          </p:cNvSpPr>
          <p:nvPr/>
        </p:nvSpPr>
        <p:spPr bwMode="auto">
          <a:xfrm>
            <a:off x="8305800" y="45878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7</a:t>
            </a:r>
            <a:endParaRPr lang="en-US" sz="2400">
              <a:solidFill>
                <a:srgbClr val="FFCC00"/>
              </a:solidFill>
              <a:latin typeface="Times New Roman" pitchFamily="18" charset="0"/>
            </a:endParaRPr>
          </a:p>
        </p:txBody>
      </p:sp>
      <p:sp>
        <p:nvSpPr>
          <p:cNvPr id="23573" name="Text Box 22"/>
          <p:cNvSpPr txBox="1">
            <a:spLocks noChangeArrowheads="1"/>
          </p:cNvSpPr>
          <p:nvPr/>
        </p:nvSpPr>
        <p:spPr bwMode="auto">
          <a:xfrm>
            <a:off x="8305800" y="48926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6</a:t>
            </a:r>
            <a:endParaRPr lang="en-US" sz="2400">
              <a:solidFill>
                <a:srgbClr val="FFCC00"/>
              </a:solidFill>
              <a:latin typeface="Times New Roman" pitchFamily="18" charset="0"/>
            </a:endParaRPr>
          </a:p>
        </p:txBody>
      </p:sp>
      <p:sp>
        <p:nvSpPr>
          <p:cNvPr id="23574" name="Text Box 23"/>
          <p:cNvSpPr txBox="1">
            <a:spLocks noChangeArrowheads="1"/>
          </p:cNvSpPr>
          <p:nvPr/>
        </p:nvSpPr>
        <p:spPr bwMode="auto">
          <a:xfrm>
            <a:off x="8305800" y="51974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0000A4"/>
                </a:solidFill>
              </a:rPr>
              <a:t>5</a:t>
            </a:r>
          </a:p>
        </p:txBody>
      </p:sp>
      <p:sp>
        <p:nvSpPr>
          <p:cNvPr id="23575" name="Text Box 24"/>
          <p:cNvSpPr txBox="1">
            <a:spLocks noChangeArrowheads="1"/>
          </p:cNvSpPr>
          <p:nvPr/>
        </p:nvSpPr>
        <p:spPr bwMode="auto">
          <a:xfrm>
            <a:off x="8305800" y="55022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4</a:t>
            </a:r>
            <a:endParaRPr lang="en-US" sz="2400">
              <a:solidFill>
                <a:srgbClr val="FFCC00"/>
              </a:solidFill>
              <a:latin typeface="Times New Roman" pitchFamily="18" charset="0"/>
            </a:endParaRPr>
          </a:p>
        </p:txBody>
      </p:sp>
      <p:sp>
        <p:nvSpPr>
          <p:cNvPr id="23576" name="Text Box 25"/>
          <p:cNvSpPr txBox="1">
            <a:spLocks noChangeArrowheads="1"/>
          </p:cNvSpPr>
          <p:nvPr/>
        </p:nvSpPr>
        <p:spPr bwMode="auto">
          <a:xfrm>
            <a:off x="8305800" y="58070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3</a:t>
            </a:r>
            <a:endParaRPr lang="en-US" sz="2400">
              <a:solidFill>
                <a:srgbClr val="FFCC00"/>
              </a:solidFill>
              <a:latin typeface="Times New Roman" pitchFamily="18" charset="0"/>
            </a:endParaRPr>
          </a:p>
        </p:txBody>
      </p:sp>
      <p:sp>
        <p:nvSpPr>
          <p:cNvPr id="23577" name="Text Box 26"/>
          <p:cNvSpPr txBox="1">
            <a:spLocks noChangeArrowheads="1"/>
          </p:cNvSpPr>
          <p:nvPr/>
        </p:nvSpPr>
        <p:spPr bwMode="auto">
          <a:xfrm>
            <a:off x="8305800" y="61118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2</a:t>
            </a:r>
            <a:endParaRPr lang="en-US" sz="2400">
              <a:solidFill>
                <a:srgbClr val="FFCC00"/>
              </a:solidFill>
              <a:latin typeface="Times New Roman" pitchFamily="18" charset="0"/>
            </a:endParaRPr>
          </a:p>
        </p:txBody>
      </p:sp>
      <p:sp>
        <p:nvSpPr>
          <p:cNvPr id="23578" name="Text Box 27"/>
          <p:cNvSpPr txBox="1">
            <a:spLocks noChangeArrowheads="1"/>
          </p:cNvSpPr>
          <p:nvPr/>
        </p:nvSpPr>
        <p:spPr bwMode="auto">
          <a:xfrm>
            <a:off x="8305800" y="641667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a:t>
            </a:r>
            <a:endParaRPr lang="en-US" sz="2400">
              <a:solidFill>
                <a:srgbClr val="FFCC00"/>
              </a:solidFill>
              <a:latin typeface="Times New Roman" pitchFamily="18" charset="0"/>
            </a:endParaRPr>
          </a:p>
        </p:txBody>
      </p:sp>
      <p:sp>
        <p:nvSpPr>
          <p:cNvPr id="23579" name="Text Box 28"/>
          <p:cNvSpPr txBox="1">
            <a:spLocks noChangeArrowheads="1"/>
          </p:cNvSpPr>
          <p:nvPr/>
        </p:nvSpPr>
        <p:spPr bwMode="auto">
          <a:xfrm>
            <a:off x="9144000" y="214947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0000A4"/>
                </a:solidFill>
              </a:rPr>
              <a:t>$1 Million</a:t>
            </a:r>
            <a:endParaRPr lang="en-US" sz="2400">
              <a:solidFill>
                <a:srgbClr val="0000A4"/>
              </a:solidFill>
              <a:latin typeface="Times New Roman" pitchFamily="18" charset="0"/>
            </a:endParaRPr>
          </a:p>
        </p:txBody>
      </p:sp>
      <p:sp>
        <p:nvSpPr>
          <p:cNvPr id="23580" name="Text Box 29"/>
          <p:cNvSpPr txBox="1">
            <a:spLocks noChangeArrowheads="1"/>
          </p:cNvSpPr>
          <p:nvPr/>
        </p:nvSpPr>
        <p:spPr bwMode="auto">
          <a:xfrm>
            <a:off x="9144000" y="24701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$500,000</a:t>
            </a:r>
            <a:endParaRPr lang="en-US" sz="2400">
              <a:solidFill>
                <a:srgbClr val="FFCC00"/>
              </a:solidFill>
              <a:latin typeface="Times New Roman" pitchFamily="18" charset="0"/>
            </a:endParaRPr>
          </a:p>
        </p:txBody>
      </p:sp>
      <p:sp>
        <p:nvSpPr>
          <p:cNvPr id="23581" name="Text Box 30"/>
          <p:cNvSpPr txBox="1">
            <a:spLocks noChangeArrowheads="1"/>
          </p:cNvSpPr>
          <p:nvPr/>
        </p:nvSpPr>
        <p:spPr bwMode="auto">
          <a:xfrm>
            <a:off x="9013371" y="27749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$250,000</a:t>
            </a:r>
            <a:endParaRPr lang="en-US" sz="2400">
              <a:solidFill>
                <a:srgbClr val="FFCC00"/>
              </a:solidFill>
              <a:latin typeface="Times New Roman" pitchFamily="18" charset="0"/>
            </a:endParaRPr>
          </a:p>
        </p:txBody>
      </p:sp>
      <p:sp>
        <p:nvSpPr>
          <p:cNvPr id="23582" name="Text Box 31"/>
          <p:cNvSpPr txBox="1">
            <a:spLocks noChangeArrowheads="1"/>
          </p:cNvSpPr>
          <p:nvPr/>
        </p:nvSpPr>
        <p:spPr bwMode="auto">
          <a:xfrm>
            <a:off x="9144000" y="30797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$125,000</a:t>
            </a:r>
            <a:endParaRPr lang="en-US" sz="2400">
              <a:solidFill>
                <a:srgbClr val="FFCC00"/>
              </a:solidFill>
              <a:latin typeface="Times New Roman" pitchFamily="18" charset="0"/>
            </a:endParaRPr>
          </a:p>
        </p:txBody>
      </p:sp>
      <p:sp>
        <p:nvSpPr>
          <p:cNvPr id="23583" name="Text Box 32"/>
          <p:cNvSpPr txBox="1">
            <a:spLocks noChangeArrowheads="1"/>
          </p:cNvSpPr>
          <p:nvPr/>
        </p:nvSpPr>
        <p:spPr bwMode="auto">
          <a:xfrm>
            <a:off x="9144000" y="33845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$64,000</a:t>
            </a:r>
            <a:endParaRPr lang="en-US" sz="2400">
              <a:solidFill>
                <a:srgbClr val="FFCC00"/>
              </a:solidFill>
              <a:latin typeface="Times New Roman" pitchFamily="18" charset="0"/>
            </a:endParaRPr>
          </a:p>
        </p:txBody>
      </p:sp>
      <p:sp>
        <p:nvSpPr>
          <p:cNvPr id="23584" name="Text Box 33"/>
          <p:cNvSpPr txBox="1">
            <a:spLocks noChangeArrowheads="1"/>
          </p:cNvSpPr>
          <p:nvPr/>
        </p:nvSpPr>
        <p:spPr bwMode="auto">
          <a:xfrm>
            <a:off x="9144000" y="36893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0000A4"/>
                </a:solidFill>
              </a:rPr>
              <a:t>$32,000</a:t>
            </a:r>
            <a:endParaRPr lang="en-US" sz="2400">
              <a:solidFill>
                <a:srgbClr val="0000A4"/>
              </a:solidFill>
              <a:latin typeface="Times New Roman" pitchFamily="18" charset="0"/>
            </a:endParaRPr>
          </a:p>
        </p:txBody>
      </p:sp>
      <p:sp>
        <p:nvSpPr>
          <p:cNvPr id="23585" name="Text Box 34"/>
          <p:cNvSpPr txBox="1">
            <a:spLocks noChangeArrowheads="1"/>
          </p:cNvSpPr>
          <p:nvPr/>
        </p:nvSpPr>
        <p:spPr bwMode="auto">
          <a:xfrm>
            <a:off x="9144000" y="39941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$16,000</a:t>
            </a:r>
            <a:endParaRPr lang="en-US" sz="2400">
              <a:solidFill>
                <a:srgbClr val="FFCC00"/>
              </a:solidFill>
              <a:latin typeface="Times New Roman" pitchFamily="18" charset="0"/>
            </a:endParaRPr>
          </a:p>
        </p:txBody>
      </p:sp>
      <p:sp>
        <p:nvSpPr>
          <p:cNvPr id="23586" name="Text Box 35"/>
          <p:cNvSpPr txBox="1">
            <a:spLocks noChangeArrowheads="1"/>
          </p:cNvSpPr>
          <p:nvPr/>
        </p:nvSpPr>
        <p:spPr bwMode="auto">
          <a:xfrm>
            <a:off x="9144000" y="42989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$8,000</a:t>
            </a:r>
            <a:endParaRPr lang="en-US" sz="2400">
              <a:solidFill>
                <a:srgbClr val="FFCC00"/>
              </a:solidFill>
              <a:latin typeface="Times New Roman" pitchFamily="18" charset="0"/>
            </a:endParaRPr>
          </a:p>
        </p:txBody>
      </p:sp>
      <p:sp>
        <p:nvSpPr>
          <p:cNvPr id="23587" name="Text Box 36"/>
          <p:cNvSpPr txBox="1">
            <a:spLocks noChangeArrowheads="1"/>
          </p:cNvSpPr>
          <p:nvPr/>
        </p:nvSpPr>
        <p:spPr bwMode="auto">
          <a:xfrm>
            <a:off x="9144000" y="46037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$4,000</a:t>
            </a:r>
            <a:endParaRPr lang="en-US" sz="2400">
              <a:solidFill>
                <a:srgbClr val="FFCC00"/>
              </a:solidFill>
              <a:latin typeface="Times New Roman" pitchFamily="18" charset="0"/>
            </a:endParaRPr>
          </a:p>
        </p:txBody>
      </p:sp>
      <p:sp>
        <p:nvSpPr>
          <p:cNvPr id="23588" name="Text Box 37"/>
          <p:cNvSpPr txBox="1">
            <a:spLocks noChangeArrowheads="1"/>
          </p:cNvSpPr>
          <p:nvPr/>
        </p:nvSpPr>
        <p:spPr bwMode="auto">
          <a:xfrm>
            <a:off x="9144000" y="4865007"/>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$2,000</a:t>
            </a:r>
            <a:endParaRPr lang="en-US" sz="2400">
              <a:solidFill>
                <a:srgbClr val="FFCC00"/>
              </a:solidFill>
              <a:latin typeface="Times New Roman" pitchFamily="18" charset="0"/>
            </a:endParaRPr>
          </a:p>
        </p:txBody>
      </p:sp>
      <p:sp>
        <p:nvSpPr>
          <p:cNvPr id="23589" name="Text Box 38"/>
          <p:cNvSpPr txBox="1">
            <a:spLocks noChangeArrowheads="1"/>
          </p:cNvSpPr>
          <p:nvPr/>
        </p:nvSpPr>
        <p:spPr bwMode="auto">
          <a:xfrm>
            <a:off x="9144000" y="52133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0000A4"/>
                </a:solidFill>
              </a:rPr>
              <a:t>$1,000</a:t>
            </a:r>
          </a:p>
        </p:txBody>
      </p:sp>
      <p:sp>
        <p:nvSpPr>
          <p:cNvPr id="23590" name="Text Box 39"/>
          <p:cNvSpPr txBox="1">
            <a:spLocks noChangeArrowheads="1"/>
          </p:cNvSpPr>
          <p:nvPr/>
        </p:nvSpPr>
        <p:spPr bwMode="auto">
          <a:xfrm>
            <a:off x="9144001" y="5518150"/>
            <a:ext cx="1000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$500</a:t>
            </a:r>
            <a:endParaRPr lang="en-US" sz="2400">
              <a:solidFill>
                <a:srgbClr val="FFCC00"/>
              </a:solidFill>
              <a:latin typeface="Times New Roman" pitchFamily="18" charset="0"/>
            </a:endParaRPr>
          </a:p>
        </p:txBody>
      </p:sp>
      <p:sp>
        <p:nvSpPr>
          <p:cNvPr id="23591" name="Text Box 40"/>
          <p:cNvSpPr txBox="1">
            <a:spLocks noChangeArrowheads="1"/>
          </p:cNvSpPr>
          <p:nvPr/>
        </p:nvSpPr>
        <p:spPr bwMode="auto">
          <a:xfrm>
            <a:off x="9144000" y="58229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$300</a:t>
            </a:r>
            <a:endParaRPr lang="en-US" sz="2400">
              <a:solidFill>
                <a:srgbClr val="FFCC00"/>
              </a:solidFill>
              <a:latin typeface="Times New Roman" pitchFamily="18" charset="0"/>
            </a:endParaRPr>
          </a:p>
        </p:txBody>
      </p:sp>
      <p:sp>
        <p:nvSpPr>
          <p:cNvPr id="23592" name="Text Box 41"/>
          <p:cNvSpPr txBox="1">
            <a:spLocks noChangeArrowheads="1"/>
          </p:cNvSpPr>
          <p:nvPr/>
        </p:nvSpPr>
        <p:spPr bwMode="auto">
          <a:xfrm>
            <a:off x="9144000" y="6127750"/>
            <a:ext cx="133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$200</a:t>
            </a:r>
            <a:endParaRPr lang="en-US" sz="2400">
              <a:solidFill>
                <a:srgbClr val="FFCC00"/>
              </a:solidFill>
              <a:latin typeface="Times New Roman" pitchFamily="18" charset="0"/>
            </a:endParaRPr>
          </a:p>
        </p:txBody>
      </p:sp>
      <p:sp>
        <p:nvSpPr>
          <p:cNvPr id="23593" name="Text Box 42"/>
          <p:cNvSpPr txBox="1">
            <a:spLocks noChangeArrowheads="1"/>
          </p:cNvSpPr>
          <p:nvPr/>
        </p:nvSpPr>
        <p:spPr bwMode="auto">
          <a:xfrm>
            <a:off x="9144000" y="643255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a:solidFill>
                  <a:srgbClr val="FFCC00"/>
                </a:solidFill>
              </a:rPr>
              <a:t>$100</a:t>
            </a:r>
            <a:endParaRPr lang="en-US" sz="2400">
              <a:solidFill>
                <a:srgbClr val="FFCC00"/>
              </a:solidFill>
              <a:latin typeface="Times New Roman" pitchFamily="18" charset="0"/>
            </a:endParaRPr>
          </a:p>
        </p:txBody>
      </p:sp>
      <p:sp>
        <p:nvSpPr>
          <p:cNvPr id="23594" name="Oval 43"/>
          <p:cNvSpPr>
            <a:spLocks noChangeArrowheads="1"/>
          </p:cNvSpPr>
          <p:nvPr/>
        </p:nvSpPr>
        <p:spPr bwMode="auto">
          <a:xfrm>
            <a:off x="8839200" y="65690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595" name="Oval 44"/>
          <p:cNvSpPr>
            <a:spLocks noChangeArrowheads="1"/>
          </p:cNvSpPr>
          <p:nvPr/>
        </p:nvSpPr>
        <p:spPr bwMode="auto">
          <a:xfrm>
            <a:off x="8839200" y="62642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596" name="Oval 45"/>
          <p:cNvSpPr>
            <a:spLocks noChangeArrowheads="1"/>
          </p:cNvSpPr>
          <p:nvPr/>
        </p:nvSpPr>
        <p:spPr bwMode="auto">
          <a:xfrm>
            <a:off x="8839200" y="59594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597" name="Oval 46"/>
          <p:cNvSpPr>
            <a:spLocks noChangeArrowheads="1"/>
          </p:cNvSpPr>
          <p:nvPr/>
        </p:nvSpPr>
        <p:spPr bwMode="auto">
          <a:xfrm>
            <a:off x="8839200" y="56546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598" name="Oval 47"/>
          <p:cNvSpPr>
            <a:spLocks noChangeArrowheads="1"/>
          </p:cNvSpPr>
          <p:nvPr/>
        </p:nvSpPr>
        <p:spPr bwMode="auto">
          <a:xfrm>
            <a:off x="8839200" y="5349875"/>
            <a:ext cx="1524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599" name="Oval 48"/>
          <p:cNvSpPr>
            <a:spLocks noChangeArrowheads="1"/>
          </p:cNvSpPr>
          <p:nvPr/>
        </p:nvSpPr>
        <p:spPr bwMode="auto">
          <a:xfrm>
            <a:off x="8839200" y="50450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0" name="Oval 49"/>
          <p:cNvSpPr>
            <a:spLocks noChangeArrowheads="1"/>
          </p:cNvSpPr>
          <p:nvPr/>
        </p:nvSpPr>
        <p:spPr bwMode="auto">
          <a:xfrm>
            <a:off x="8839200" y="47402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1" name="Oval 50"/>
          <p:cNvSpPr>
            <a:spLocks noChangeArrowheads="1"/>
          </p:cNvSpPr>
          <p:nvPr/>
        </p:nvSpPr>
        <p:spPr bwMode="auto">
          <a:xfrm>
            <a:off x="8839200" y="44354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2" name="Oval 51"/>
          <p:cNvSpPr>
            <a:spLocks noChangeArrowheads="1"/>
          </p:cNvSpPr>
          <p:nvPr/>
        </p:nvSpPr>
        <p:spPr bwMode="auto">
          <a:xfrm>
            <a:off x="8839200" y="41306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3" name="Oval 52"/>
          <p:cNvSpPr>
            <a:spLocks noChangeArrowheads="1"/>
          </p:cNvSpPr>
          <p:nvPr/>
        </p:nvSpPr>
        <p:spPr bwMode="auto">
          <a:xfrm>
            <a:off x="8839200" y="3825875"/>
            <a:ext cx="1524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endParaRPr lang="en-US" sz="2400">
              <a:solidFill>
                <a:srgbClr val="FFFFFF"/>
              </a:solidFill>
              <a:latin typeface="Times New Roman" pitchFamily="18" charset="0"/>
            </a:endParaRPr>
          </a:p>
        </p:txBody>
      </p:sp>
      <p:sp>
        <p:nvSpPr>
          <p:cNvPr id="23604" name="Oval 53"/>
          <p:cNvSpPr>
            <a:spLocks noChangeArrowheads="1"/>
          </p:cNvSpPr>
          <p:nvPr/>
        </p:nvSpPr>
        <p:spPr bwMode="auto">
          <a:xfrm>
            <a:off x="8839200" y="35210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5" name="Oval 54"/>
          <p:cNvSpPr>
            <a:spLocks noChangeArrowheads="1"/>
          </p:cNvSpPr>
          <p:nvPr/>
        </p:nvSpPr>
        <p:spPr bwMode="auto">
          <a:xfrm>
            <a:off x="8839200" y="32162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6" name="Oval 55"/>
          <p:cNvSpPr>
            <a:spLocks noChangeArrowheads="1"/>
          </p:cNvSpPr>
          <p:nvPr/>
        </p:nvSpPr>
        <p:spPr bwMode="auto">
          <a:xfrm>
            <a:off x="8839200" y="29114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7" name="Oval 56"/>
          <p:cNvSpPr>
            <a:spLocks noChangeArrowheads="1"/>
          </p:cNvSpPr>
          <p:nvPr/>
        </p:nvSpPr>
        <p:spPr bwMode="auto">
          <a:xfrm>
            <a:off x="8839200" y="2606675"/>
            <a:ext cx="152400" cy="1524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sp>
        <p:nvSpPr>
          <p:cNvPr id="23608" name="Oval 57"/>
          <p:cNvSpPr>
            <a:spLocks noChangeArrowheads="1"/>
          </p:cNvSpPr>
          <p:nvPr/>
        </p:nvSpPr>
        <p:spPr bwMode="auto">
          <a:xfrm>
            <a:off x="8839200" y="2301875"/>
            <a:ext cx="1524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FFFFFF"/>
              </a:solidFill>
            </a:endParaRPr>
          </a:p>
        </p:txBody>
      </p:sp>
      <p:pic>
        <p:nvPicPr>
          <p:cNvPr id="23609" name="Picture 58" descr="صورة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800600"/>
            <a:ext cx="66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9" name="AutoShape 59"/>
          <p:cNvSpPr>
            <a:spLocks noChangeArrowheads="1"/>
          </p:cNvSpPr>
          <p:nvPr/>
        </p:nvSpPr>
        <p:spPr bwMode="auto">
          <a:xfrm>
            <a:off x="1524000" y="4797425"/>
            <a:ext cx="6096000" cy="914400"/>
          </a:xfrm>
          <a:prstGeom prst="flowChartPreparation">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fontAlgn="base">
              <a:spcBef>
                <a:spcPct val="0"/>
              </a:spcBef>
              <a:spcAft>
                <a:spcPct val="0"/>
              </a:spcAft>
            </a:pPr>
            <a:r>
              <a:rPr lang="ar-SA" sz="3600">
                <a:solidFill>
                  <a:srgbClr val="FCFF91"/>
                </a:solidFill>
              </a:rPr>
              <a:t>              </a:t>
            </a:r>
            <a:endParaRPr lang="en-US" sz="4000" b="1">
              <a:solidFill>
                <a:srgbClr val="FCFF91"/>
              </a:solidFill>
            </a:endParaRPr>
          </a:p>
        </p:txBody>
      </p:sp>
      <p:sp>
        <p:nvSpPr>
          <p:cNvPr id="5180" name="Text Box 60"/>
          <p:cNvSpPr txBox="1">
            <a:spLocks noChangeArrowheads="1"/>
          </p:cNvSpPr>
          <p:nvPr/>
        </p:nvSpPr>
        <p:spPr bwMode="auto">
          <a:xfrm>
            <a:off x="2557484" y="4868037"/>
            <a:ext cx="3879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ar-AE" sz="5400" b="1" dirty="0">
                <a:solidFill>
                  <a:srgbClr val="0000A4"/>
                </a:solidFill>
                <a:latin typeface="Times New Roman" pitchFamily="18" charset="0"/>
              </a:rPr>
              <a:t>حبه للآخرين</a:t>
            </a:r>
            <a:endParaRPr lang="en-US" sz="5400" b="1" dirty="0">
              <a:solidFill>
                <a:srgbClr val="0000A4"/>
              </a:solidFill>
              <a:latin typeface="Times New Roman" pitchFamily="18" charset="0"/>
            </a:endParaRPr>
          </a:p>
        </p:txBody>
      </p:sp>
      <p:pic>
        <p:nvPicPr>
          <p:cNvPr id="5181" name="Who Wants to Be a Millionaire.wav">
            <a:hlinkClick r:id="" action="ppaction://media"/>
          </p:cNvPr>
          <p:cNvPicPr>
            <a:picLocks noRot="1" noChangeAspect="1" noChangeArrowheads="1"/>
          </p:cNvPicPr>
          <p:nvPr>
            <a:audioFile r:link="rId2"/>
          </p:nvPr>
        </p:nvPicPr>
        <p:blipFill>
          <a:blip r:embed="rId11">
            <a:extLst>
              <a:ext uri="{28A0092B-C50C-407E-A947-70E740481C1C}">
                <a14:useLocalDpi xmlns:a14="http://schemas.microsoft.com/office/drawing/2010/main" val="0"/>
              </a:ext>
            </a:extLst>
          </a:blip>
          <a:srcRect/>
          <a:stretch>
            <a:fillRect/>
          </a:stretch>
        </p:blipFill>
        <p:spPr bwMode="auto">
          <a:xfrm>
            <a:off x="206376" y="6106886"/>
            <a:ext cx="3460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3" name="AutoShape 62"/>
          <p:cNvSpPr>
            <a:spLocks noChangeArrowheads="1"/>
          </p:cNvSpPr>
          <p:nvPr/>
        </p:nvSpPr>
        <p:spPr bwMode="auto">
          <a:xfrm>
            <a:off x="1952626" y="5867400"/>
            <a:ext cx="5972175" cy="914400"/>
          </a:xfrm>
          <a:prstGeom prst="flowChartPreparation">
            <a:avLst/>
          </a:prstGeom>
          <a:solidFill>
            <a:srgbClr val="66FF33"/>
          </a:solidFill>
          <a:ln w="57150">
            <a:solidFill>
              <a:srgbClr val="3399FF"/>
            </a:solidFill>
            <a:miter lim="800000"/>
            <a:headEnd/>
            <a:tailEnd/>
          </a:ln>
        </p:spPr>
        <p:txBody>
          <a:bodyPr wrap="none" anchor="ctr"/>
          <a:lstStyle/>
          <a:p>
            <a:pPr fontAlgn="base">
              <a:spcBef>
                <a:spcPct val="0"/>
              </a:spcBef>
              <a:spcAft>
                <a:spcPct val="0"/>
              </a:spcAft>
            </a:pPr>
            <a:endParaRPr lang="en-US">
              <a:solidFill>
                <a:srgbClr val="FFFFFF"/>
              </a:solidFill>
            </a:endParaRPr>
          </a:p>
        </p:txBody>
      </p:sp>
      <p:pic>
        <p:nvPicPr>
          <p:cNvPr id="23614" name="Picture 63" descr="صورة1">
            <a:hlinkClick r:id="" action="ppaction://hlinkshowjump?jump=nex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419850" y="5943600"/>
            <a:ext cx="66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4" name="AutoShape 64"/>
          <p:cNvSpPr>
            <a:spLocks noChangeArrowheads="1"/>
          </p:cNvSpPr>
          <p:nvPr/>
        </p:nvSpPr>
        <p:spPr bwMode="auto">
          <a:xfrm>
            <a:off x="1704976" y="5867400"/>
            <a:ext cx="6219825" cy="914400"/>
          </a:xfrm>
          <a:prstGeom prst="flowChartPreparation">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fontAlgn="base">
              <a:spcBef>
                <a:spcPct val="0"/>
              </a:spcBef>
              <a:spcAft>
                <a:spcPct val="0"/>
              </a:spcAft>
            </a:pPr>
            <a:endParaRPr lang="en-US">
              <a:solidFill>
                <a:srgbClr val="FFFFFF"/>
              </a:solidFill>
            </a:endParaRPr>
          </a:p>
        </p:txBody>
      </p:sp>
      <p:sp>
        <p:nvSpPr>
          <p:cNvPr id="5185" name="Text Box 65"/>
          <p:cNvSpPr txBox="1">
            <a:spLocks noChangeArrowheads="1"/>
          </p:cNvSpPr>
          <p:nvPr/>
        </p:nvSpPr>
        <p:spPr bwMode="auto">
          <a:xfrm>
            <a:off x="2351089" y="5876925"/>
            <a:ext cx="41735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ar-AE" sz="5400" b="1" dirty="0">
                <a:solidFill>
                  <a:srgbClr val="0000A4"/>
                </a:solidFill>
              </a:rPr>
              <a:t>حبه لرسول الله </a:t>
            </a:r>
            <a:endParaRPr lang="en-US" sz="5400" b="1" dirty="0">
              <a:solidFill>
                <a:srgbClr val="0000A4"/>
              </a:solidFill>
            </a:endParaRPr>
          </a:p>
        </p:txBody>
      </p:sp>
      <p:sp>
        <p:nvSpPr>
          <p:cNvPr id="23617" name="Line 67"/>
          <p:cNvSpPr>
            <a:spLocks noChangeShapeType="1"/>
          </p:cNvSpPr>
          <p:nvPr/>
        </p:nvSpPr>
        <p:spPr bwMode="auto">
          <a:xfrm flipH="1">
            <a:off x="10652125" y="6400800"/>
            <a:ext cx="228600" cy="0"/>
          </a:xfrm>
          <a:prstGeom prst="line">
            <a:avLst/>
          </a:prstGeom>
          <a:noFill/>
          <a:ln w="57150">
            <a:solidFill>
              <a:srgbClr val="3399FF"/>
            </a:solidFill>
            <a:round/>
            <a:headEnd/>
            <a:tailEnd/>
          </a:ln>
          <a:extLst>
            <a:ext uri="{909E8E84-426E-40DD-AFC4-6F175D3DCCD1}">
              <a14:hiddenFill xmlns:a14="http://schemas.microsoft.com/office/drawing/2010/main">
                <a:noFill/>
              </a14:hiddenFill>
            </a:ext>
          </a:extLst>
        </p:spPr>
        <p:txBody>
          <a:bodyPr wrap="none" anchor="ctr"/>
          <a:lstStyle/>
          <a:p>
            <a:pPr algn="r" rtl="1" fontAlgn="base">
              <a:spcBef>
                <a:spcPct val="0"/>
              </a:spcBef>
              <a:spcAft>
                <a:spcPct val="0"/>
              </a:spcAft>
            </a:pPr>
            <a:endParaRPr lang="en-US">
              <a:solidFill>
                <a:srgbClr val="FFFFFF"/>
              </a:solidFill>
            </a:endParaRPr>
          </a:p>
        </p:txBody>
      </p:sp>
      <p:sp>
        <p:nvSpPr>
          <p:cNvPr id="23618" name="Oval 68"/>
          <p:cNvSpPr>
            <a:spLocks noChangeArrowheads="1"/>
          </p:cNvSpPr>
          <p:nvPr/>
        </p:nvSpPr>
        <p:spPr bwMode="auto">
          <a:xfrm>
            <a:off x="10874829" y="2606675"/>
            <a:ext cx="1230086" cy="685800"/>
          </a:xfrm>
          <a:prstGeom prst="ellipse">
            <a:avLst/>
          </a:prstGeom>
          <a:noFill/>
          <a:ln w="57150">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FFFFFF"/>
              </a:solidFill>
            </a:endParaRPr>
          </a:p>
        </p:txBody>
      </p:sp>
      <p:sp>
        <p:nvSpPr>
          <p:cNvPr id="5190" name="Oval 70"/>
          <p:cNvSpPr>
            <a:spLocks noChangeArrowheads="1"/>
          </p:cNvSpPr>
          <p:nvPr/>
        </p:nvSpPr>
        <p:spPr bwMode="auto">
          <a:xfrm>
            <a:off x="10874375" y="3733346"/>
            <a:ext cx="1295400" cy="685800"/>
          </a:xfrm>
          <a:prstGeom prst="ellipse">
            <a:avLst/>
          </a:prstGeom>
          <a:noFill/>
          <a:ln w="57150">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FFFFFF"/>
              </a:solidFill>
            </a:endParaRPr>
          </a:p>
        </p:txBody>
      </p:sp>
      <p:sp>
        <p:nvSpPr>
          <p:cNvPr id="5191" name="Text Box 71">
            <a:hlinkClick r:id="rId12" action="ppaction://hlinkpres?slideindex=4&amp;slidetitle=الشريحة 4"/>
          </p:cNvPr>
          <p:cNvSpPr txBox="1">
            <a:spLocks noChangeArrowheads="1"/>
          </p:cNvSpPr>
          <p:nvPr/>
        </p:nvSpPr>
        <p:spPr bwMode="auto">
          <a:xfrm>
            <a:off x="10988675" y="2698750"/>
            <a:ext cx="10668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sz="2400" b="1" dirty="0">
                <a:solidFill>
                  <a:srgbClr val="0000A4"/>
                </a:solidFill>
              </a:rPr>
              <a:t>50:50</a:t>
            </a:r>
            <a:endParaRPr lang="en-US" sz="2400" dirty="0">
              <a:solidFill>
                <a:srgbClr val="0000A4"/>
              </a:solidFill>
              <a:latin typeface="Times New Roman" pitchFamily="18" charset="0"/>
            </a:endParaRPr>
          </a:p>
        </p:txBody>
      </p:sp>
      <p:pic>
        <p:nvPicPr>
          <p:cNvPr id="5192" name="Picture 7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11277600" y="3771332"/>
            <a:ext cx="514350" cy="6064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93" name="AutoShape 73"/>
          <p:cNvSpPr>
            <a:spLocks noChangeArrowheads="1"/>
          </p:cNvSpPr>
          <p:nvPr/>
        </p:nvSpPr>
        <p:spPr bwMode="auto">
          <a:xfrm rot="5400000">
            <a:off x="9013825" y="1638300"/>
            <a:ext cx="304800" cy="304800"/>
          </a:xfrm>
          <a:prstGeom prst="flowChartDisplay">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FFFFFF"/>
              </a:solidFill>
            </a:endParaRPr>
          </a:p>
        </p:txBody>
      </p:sp>
      <p:sp>
        <p:nvSpPr>
          <p:cNvPr id="5194" name="Oval 74"/>
          <p:cNvSpPr>
            <a:spLocks noChangeArrowheads="1"/>
          </p:cNvSpPr>
          <p:nvPr/>
        </p:nvSpPr>
        <p:spPr bwMode="auto">
          <a:xfrm>
            <a:off x="9090025" y="1485900"/>
            <a:ext cx="1524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FFFFFF"/>
              </a:solidFill>
            </a:endParaRPr>
          </a:p>
        </p:txBody>
      </p:sp>
      <p:sp>
        <p:nvSpPr>
          <p:cNvPr id="5198" name="Oval 78"/>
          <p:cNvSpPr>
            <a:spLocks noChangeArrowheads="1"/>
          </p:cNvSpPr>
          <p:nvPr/>
        </p:nvSpPr>
        <p:spPr bwMode="auto">
          <a:xfrm>
            <a:off x="9699625" y="1485900"/>
            <a:ext cx="152400" cy="1524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FFFFFF"/>
              </a:solidFill>
            </a:endParaRPr>
          </a:p>
        </p:txBody>
      </p:sp>
      <p:pic>
        <p:nvPicPr>
          <p:cNvPr id="5203" name="Who 880.wav">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rcRect/>
          <a:stretch>
            <a:fillRect/>
          </a:stretch>
        </p:blipFill>
        <p:spPr bwMode="auto">
          <a:xfrm>
            <a:off x="200603" y="51022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88950"/>
            <a:ext cx="12192000" cy="129063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5200" b="1" dirty="0">
                <a:ln w="0"/>
                <a:solidFill>
                  <a:schemeClr val="tx1"/>
                </a:solidFill>
                <a:effectLst>
                  <a:outerShdw blurRad="38100" dist="19050" dir="2700000" algn="tl" rotWithShape="0">
                    <a:schemeClr val="dk1">
                      <a:alpha val="40000"/>
                    </a:schemeClr>
                  </a:outerShdw>
                </a:effectLst>
              </a:rPr>
              <a:t>ما العاطفة التي دفعت الشاعر لكتابة هذا النص الشعري؟</a:t>
            </a:r>
            <a:endParaRPr lang="en-US" sz="5200" b="1"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8991600" y="42260"/>
            <a:ext cx="3178175" cy="58857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3600" b="1" dirty="0">
                <a:ln w="22225">
                  <a:solidFill>
                    <a:schemeClr val="accent2"/>
                  </a:solidFill>
                  <a:prstDash val="solid"/>
                </a:ln>
                <a:solidFill>
                  <a:schemeClr val="accent2">
                    <a:lumMod val="40000"/>
                    <a:lumOff val="60000"/>
                  </a:schemeClr>
                </a:solidFill>
              </a:rPr>
              <a:t>أجب  </a:t>
            </a:r>
            <a:endParaRPr lang="en-US" sz="3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45074958"/>
      </p:ext>
    </p:extLst>
  </p:cSld>
  <p:clrMapOvr>
    <a:masterClrMapping/>
  </p:clrMapOvr>
  <p:transition spd="slow" advTm="284208">
    <p:wheel spokes="1"/>
    <p:sndAc>
      <p:stSnd>
        <p:snd r:embed="rId6"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dissolve">
                                      <p:cBhvr>
                                        <p:cTn id="7" dur="3000"/>
                                        <p:tgtEl>
                                          <p:spTgt spid="5132"/>
                                        </p:tgtEl>
                                      </p:cBhvr>
                                    </p:animEffect>
                                  </p:childTnLst>
                                </p:cTn>
                              </p:par>
                            </p:childTnLst>
                          </p:cTn>
                        </p:par>
                        <p:par>
                          <p:cTn id="8" fill="hold" nodeType="afterGroup">
                            <p:stCondLst>
                              <p:cond delay="3000"/>
                            </p:stCondLst>
                            <p:childTnLst>
                              <p:par>
                                <p:cTn id="9" presetID="1" presetClass="entr" presetSubtype="0" fill="hold" nodeType="after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7" name="bomb.wav"/>
                                        </p:tgtEl>
                                      </p:cMediaNode>
                                    </p:audio>
                                  </p:subTnLst>
                                </p:cTn>
                              </p:par>
                            </p:childTnLst>
                          </p:cTn>
                        </p:par>
                        <p:par>
                          <p:cTn id="11" fill="hold" nodeType="afterGroup">
                            <p:stCondLst>
                              <p:cond delay="3500"/>
                            </p:stCondLst>
                            <p:childTnLst>
                              <p:par>
                                <p:cTn id="12" presetID="1" presetClass="entr" presetSubtype="0" fill="hold" nodeType="afterEffect">
                                  <p:stCondLst>
                                    <p:cond delay="2000"/>
                                  </p:stCondLst>
                                  <p:childTnLst>
                                    <p:set>
                                      <p:cBhvr>
                                        <p:cTn id="13" dur="1" fill="hold">
                                          <p:stCondLst>
                                            <p:cond delay="499"/>
                                          </p:stCondLst>
                                        </p:cTn>
                                        <p:tgtEl>
                                          <p:spTgt spid="5180"/>
                                        </p:tgtEl>
                                        <p:attrNameLst>
                                          <p:attrName>style.visibility</p:attrName>
                                        </p:attrNameLst>
                                      </p:cBhvr>
                                      <p:to>
                                        <p:strVal val="visible"/>
                                      </p:to>
                                    </p:set>
                                  </p:childTnLst>
                                  <p:subTnLst>
                                    <p:audio>
                                      <p:cMediaNode vol="100000">
                                        <p:cTn display="0" masterRel="sameClick">
                                          <p:stCondLst>
                                            <p:cond evt="begin" delay="0">
                                              <p:tn val="12"/>
                                            </p:cond>
                                          </p:stCondLst>
                                          <p:endCondLst>
                                            <p:cond evt="onStopAudio" delay="0">
                                              <p:tgtEl>
                                                <p:sldTgt/>
                                              </p:tgtEl>
                                            </p:cond>
                                          </p:endCondLst>
                                        </p:cTn>
                                        <p:tgtEl>
                                          <p:sndTgt r:embed="rId7" name="bomb.wav"/>
                                        </p:tgtEl>
                                      </p:cMediaNode>
                                    </p:audio>
                                  </p:subTnLst>
                                </p:cTn>
                              </p:par>
                            </p:childTnLst>
                          </p:cTn>
                        </p:par>
                        <p:par>
                          <p:cTn id="14" fill="hold" nodeType="afterGroup">
                            <p:stCondLst>
                              <p:cond delay="6000"/>
                            </p:stCondLst>
                            <p:childTnLst>
                              <p:par>
                                <p:cTn id="15" presetID="1" presetClass="entr" presetSubtype="0" fill="hold" nodeType="afterEffect">
                                  <p:stCondLst>
                                    <p:cond delay="2000"/>
                                  </p:stCondLst>
                                  <p:childTnLst>
                                    <p:set>
                                      <p:cBhvr>
                                        <p:cTn id="16" dur="1" fill="hold">
                                          <p:stCondLst>
                                            <p:cond delay="499"/>
                                          </p:stCondLst>
                                        </p:cTn>
                                        <p:tgtEl>
                                          <p:spTgt spid="5185"/>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7" name="bomb.wav"/>
                                        </p:tgtEl>
                                      </p:cMediaNode>
                                    </p:audio>
                                  </p:subTnLst>
                                </p:cTn>
                              </p:par>
                            </p:childTnLst>
                          </p:cTn>
                        </p:par>
                        <p:par>
                          <p:cTn id="17" fill="hold" nodeType="afterGroup">
                            <p:stCondLst>
                              <p:cond delay="8500"/>
                            </p:stCondLst>
                            <p:childTnLst>
                              <p:par>
                                <p:cTn id="18" presetID="1" presetClass="mediacall" presetSubtype="0" fill="hold" nodeType="afterEffect">
                                  <p:stCondLst>
                                    <p:cond delay="1000"/>
                                  </p:stCondLst>
                                  <p:childTnLst>
                                    <p:cmd type="call" cmd="playFrom(0.0)">
                                      <p:cBhvr>
                                        <p:cTn id="19" dur="1" fill="hold"/>
                                        <p:tgtEl>
                                          <p:spTgt spid="5181"/>
                                        </p:tgtEl>
                                      </p:cBhvr>
                                    </p:cmd>
                                  </p:childTnLst>
                                </p:cTn>
                              </p:par>
                            </p:childTnLst>
                          </p:cTn>
                        </p:par>
                        <p:par>
                          <p:cTn id="20" fill="hold" nodeType="afterGroup">
                            <p:stCondLst>
                              <p:cond delay="9501"/>
                            </p:stCondLst>
                            <p:childTnLst>
                              <p:par>
                                <p:cTn id="21" presetID="26" presetClass="emph" presetSubtype="0" fill="hold" grpId="0" nodeType="afterEffect">
                                  <p:stCondLst>
                                    <p:cond delay="0"/>
                                  </p:stCondLst>
                                  <p:childTnLst>
                                    <p:animEffect transition="out" filter="fade">
                                      <p:cBhvr>
                                        <p:cTn id="22" dur="500" tmFilter="0, 0; .2, .5; .8, .5; 1, 0"/>
                                        <p:tgtEl>
                                          <p:spTgt spid="5190"/>
                                        </p:tgtEl>
                                      </p:cBhvr>
                                    </p:animEffect>
                                    <p:animScale>
                                      <p:cBhvr>
                                        <p:cTn id="23" dur="250" autoRev="1" fill="hold"/>
                                        <p:tgtEl>
                                          <p:spTgt spid="5190"/>
                                        </p:tgtEl>
                                      </p:cBhvr>
                                      <p:by x="105000" y="105000"/>
                                    </p:animScale>
                                  </p:childTnLst>
                                </p:cTn>
                              </p:par>
                              <p:par>
                                <p:cTn id="24" presetID="26" presetClass="emph" presetSubtype="0" fill="hold" nodeType="withEffect">
                                  <p:stCondLst>
                                    <p:cond delay="0"/>
                                  </p:stCondLst>
                                  <p:childTnLst>
                                    <p:animEffect transition="out" filter="fade">
                                      <p:cBhvr>
                                        <p:cTn id="25" dur="500" tmFilter="0, 0; .2, .5; .8, .5; 1, 0"/>
                                        <p:tgtEl>
                                          <p:spTgt spid="5191"/>
                                        </p:tgtEl>
                                      </p:cBhvr>
                                    </p:animEffect>
                                    <p:animScale>
                                      <p:cBhvr>
                                        <p:cTn id="26" dur="250" autoRev="1" fill="hold"/>
                                        <p:tgtEl>
                                          <p:spTgt spid="5191"/>
                                        </p:tgtEl>
                                      </p:cBhvr>
                                      <p:by x="105000" y="105000"/>
                                    </p:animScale>
                                  </p:childTnLst>
                                </p:cTn>
                              </p:par>
                              <p:par>
                                <p:cTn id="27" presetID="26" presetClass="emph" presetSubtype="0" fill="hold" nodeType="withEffect">
                                  <p:stCondLst>
                                    <p:cond delay="0"/>
                                  </p:stCondLst>
                                  <p:childTnLst>
                                    <p:animEffect transition="out" filter="fade">
                                      <p:cBhvr>
                                        <p:cTn id="28" dur="500" tmFilter="0, 0; .2, .5; .8, .5; 1, 0"/>
                                        <p:tgtEl>
                                          <p:spTgt spid="5192"/>
                                        </p:tgtEl>
                                      </p:cBhvr>
                                    </p:animEffect>
                                    <p:animScale>
                                      <p:cBhvr>
                                        <p:cTn id="29" dur="250" autoRev="1" fill="hold"/>
                                        <p:tgtEl>
                                          <p:spTgt spid="5192"/>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5193"/>
                                        </p:tgtEl>
                                      </p:cBhvr>
                                    </p:animEffect>
                                    <p:animScale>
                                      <p:cBhvr>
                                        <p:cTn id="32" dur="250" autoRev="1" fill="hold"/>
                                        <p:tgtEl>
                                          <p:spTgt spid="5193"/>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5194"/>
                                        </p:tgtEl>
                                      </p:cBhvr>
                                    </p:animEffect>
                                    <p:animScale>
                                      <p:cBhvr>
                                        <p:cTn id="35" dur="250" autoRev="1" fill="hold"/>
                                        <p:tgtEl>
                                          <p:spTgt spid="5194"/>
                                        </p:tgtEl>
                                      </p:cBhvr>
                                      <p:by x="105000" y="105000"/>
                                    </p:animScale>
                                  </p:childTnLst>
                                </p:cTn>
                              </p:par>
                              <p:par>
                                <p:cTn id="36" presetID="26" presetClass="emph" presetSubtype="0" fill="hold" grpId="0" nodeType="withEffect">
                                  <p:stCondLst>
                                    <p:cond delay="0"/>
                                  </p:stCondLst>
                                  <p:childTnLst>
                                    <p:animEffect transition="out" filter="fade">
                                      <p:cBhvr>
                                        <p:cTn id="37" dur="500" tmFilter="0, 0; .2, .5; .8, .5; 1, 0"/>
                                        <p:tgtEl>
                                          <p:spTgt spid="5198"/>
                                        </p:tgtEl>
                                      </p:cBhvr>
                                    </p:animEffect>
                                    <p:animScale>
                                      <p:cBhvr>
                                        <p:cTn id="38" dur="250" autoRev="1" fill="hold"/>
                                        <p:tgtEl>
                                          <p:spTgt spid="5198"/>
                                        </p:tgtEl>
                                      </p:cBhvr>
                                      <p:by x="105000" y="105000"/>
                                    </p:animScale>
                                  </p:childTnLst>
                                </p:cTn>
                              </p:par>
                            </p:childTnLst>
                          </p:cTn>
                        </p:par>
                        <p:par>
                          <p:cTn id="39" fill="hold" nodeType="afterGroup">
                            <p:stCondLst>
                              <p:cond delay="10001"/>
                            </p:stCondLst>
                            <p:childTnLst>
                              <p:par>
                                <p:cTn id="40" presetID="1" presetClass="mediacall" presetSubtype="0" fill="hold" nodeType="afterEffect">
                                  <p:stCondLst>
                                    <p:cond delay="0"/>
                                  </p:stCondLst>
                                  <p:childTnLst>
                                    <p:cmd type="call" cmd="playFrom(0.0)">
                                      <p:cBhvr>
                                        <p:cTn id="41" dur="32968" fill="hold"/>
                                        <p:tgtEl>
                                          <p:spTgt spid="5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2" fill="hold" display="0">
                  <p:stCondLst>
                    <p:cond delay="indefinite"/>
                  </p:stCondLst>
                  <p:endCondLst>
                    <p:cond evt="onPrev" delay="0">
                      <p:tgtEl>
                        <p:sldTgt/>
                      </p:tgtEl>
                    </p:cond>
                    <p:cond evt="onStopAudio" delay="0">
                      <p:tgtEl>
                        <p:sldTgt/>
                      </p:tgtEl>
                    </p:cond>
                  </p:endCondLst>
                </p:cTn>
                <p:tgtEl>
                  <p:spTgt spid="5129"/>
                </p:tgtEl>
              </p:cMediaNode>
            </p:audio>
            <p:seq concurrent="1" nextAc="seek">
              <p:cTn id="43" restart="whenNotActive" fill="hold" evtFilter="cancelBubble" nodeType="interactiveSeq">
                <p:stCondLst>
                  <p:cond evt="onClick" delay="0">
                    <p:tgtEl>
                      <p:spTgt spid="3"/>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repeatCount="5000" fill="hold" nodeType="clickEffect">
                                  <p:stCondLst>
                                    <p:cond delay="0"/>
                                  </p:stCondLst>
                                  <p:childTnLst>
                                    <p:animClr clrSpc="rgb" dir="cw">
                                      <p:cBhvr>
                                        <p:cTn id="47" dur="500" fill="hold"/>
                                        <p:tgtEl>
                                          <p:spTgt spid="2"/>
                                        </p:tgtEl>
                                        <p:attrNameLst>
                                          <p:attrName>fillcolor</p:attrName>
                                        </p:attrNameLst>
                                      </p:cBhvr>
                                      <p:to>
                                        <a:srgbClr val="FF3300"/>
                                      </p:to>
                                    </p:animClr>
                                    <p:set>
                                      <p:cBhvr>
                                        <p:cTn id="48" dur="500" fill="hold"/>
                                        <p:tgtEl>
                                          <p:spTgt spid="2"/>
                                        </p:tgtEl>
                                        <p:attrNameLst>
                                          <p:attrName>fill.type</p:attrName>
                                        </p:attrNameLst>
                                      </p:cBhvr>
                                      <p:to>
                                        <p:strVal val="solid"/>
                                      </p:to>
                                    </p:set>
                                    <p:set>
                                      <p:cBhvr>
                                        <p:cTn id="49" dur="500" fill="hold"/>
                                        <p:tgtEl>
                                          <p:spTgt spid="2"/>
                                        </p:tgtEl>
                                        <p:attrNameLst>
                                          <p:attrName>fill.on</p:attrName>
                                        </p:attrNameLst>
                                      </p:cBhvr>
                                      <p:to>
                                        <p:strVal val="true"/>
                                      </p:to>
                                    </p:set>
                                  </p:childTnLst>
                                  <p:subTnLst>
                                    <p:set>
                                      <p:cBhvr override="childStyle">
                                        <p:cTn dur="1" fill="hold" display="0" masterRel="sameClick" afterEffect="1">
                                          <p:stCondLst>
                                            <p:cond evt="end" delay="0">
                                              <p:tn val="46"/>
                                            </p:cond>
                                          </p:stCondLst>
                                        </p:cTn>
                                        <p:tgtEl>
                                          <p:spTgt spid="2"/>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8" name="New Question.wav"/>
                                        </p:tgtEl>
                                      </p:cMediaNode>
                                    </p:audio>
                                  </p:sub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5180"/>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mph" presetSubtype="2" repeatCount="5000" fill="hold" grpId="0" nodeType="clickEffect">
                                  <p:stCondLst>
                                    <p:cond delay="0"/>
                                  </p:stCondLst>
                                  <p:childTnLst>
                                    <p:animClr clrSpc="rgb" dir="cw">
                                      <p:cBhvr>
                                        <p:cTn id="54" dur="500" fill="hold"/>
                                        <p:tgtEl>
                                          <p:spTgt spid="5179"/>
                                        </p:tgtEl>
                                        <p:attrNameLst>
                                          <p:attrName>fillcolor</p:attrName>
                                        </p:attrNameLst>
                                      </p:cBhvr>
                                      <p:to>
                                        <a:srgbClr val="FF3300"/>
                                      </p:to>
                                    </p:animClr>
                                    <p:set>
                                      <p:cBhvr>
                                        <p:cTn id="55" dur="500" fill="hold"/>
                                        <p:tgtEl>
                                          <p:spTgt spid="5179"/>
                                        </p:tgtEl>
                                        <p:attrNameLst>
                                          <p:attrName>fill.type</p:attrName>
                                        </p:attrNameLst>
                                      </p:cBhvr>
                                      <p:to>
                                        <p:strVal val="solid"/>
                                      </p:to>
                                    </p:set>
                                    <p:set>
                                      <p:cBhvr>
                                        <p:cTn id="56" dur="500" fill="hold"/>
                                        <p:tgtEl>
                                          <p:spTgt spid="5179"/>
                                        </p:tgtEl>
                                        <p:attrNameLst>
                                          <p:attrName>fill.on</p:attrName>
                                        </p:attrNameLst>
                                      </p:cBhvr>
                                      <p:to>
                                        <p:strVal val="true"/>
                                      </p:to>
                                    </p:set>
                                  </p:childTnLst>
                                  <p:subTnLst>
                                    <p:set>
                                      <p:cBhvr override="childStyle">
                                        <p:cTn dur="1" fill="hold" display="0" masterRel="sameClick" afterEffect="1">
                                          <p:stCondLst>
                                            <p:cond evt="end" delay="0">
                                              <p:tn val="53"/>
                                            </p:cond>
                                          </p:stCondLst>
                                        </p:cTn>
                                        <p:tgtEl>
                                          <p:spTgt spid="5179"/>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8" name="New Question.wav"/>
                                        </p:tgtEl>
                                      </p:cMediaNode>
                                    </p:audio>
                                  </p:subTnLst>
                                </p:cTn>
                              </p:par>
                            </p:childTnLst>
                          </p:cTn>
                        </p:par>
                      </p:childTnLst>
                    </p:cTn>
                  </p:par>
                </p:childTnLst>
              </p:cTn>
              <p:nextCondLst>
                <p:cond evt="onClick" delay="0">
                  <p:tgtEl>
                    <p:spTgt spid="5180"/>
                  </p:tgtEl>
                </p:cond>
              </p:nextCondLst>
            </p:seq>
            <p:audio>
              <p:cMediaNode vol="11000" showWhenStopped="0">
                <p:cTn id="57" repeatCount="indefinite" fill="hold" display="0">
                  <p:stCondLst>
                    <p:cond delay="indefinite"/>
                  </p:stCondLst>
                  <p:endCondLst>
                    <p:cond evt="onPrev" delay="0">
                      <p:tgtEl>
                        <p:sldTgt/>
                      </p:tgtEl>
                    </p:cond>
                    <p:cond evt="onStopAudio" delay="0">
                      <p:tgtEl>
                        <p:sldTgt/>
                      </p:tgtEl>
                    </p:cond>
                  </p:endCondLst>
                </p:cTn>
                <p:tgtEl>
                  <p:spTgt spid="5181"/>
                </p:tgtEl>
              </p:cMediaNode>
            </p:audio>
            <p:seq concurrent="1" nextAc="seek">
              <p:cTn id="58" restart="whenNotActive" fill="hold" evtFilter="cancelBubble" nodeType="interactiveSeq">
                <p:stCondLst>
                  <p:cond evt="onClick" delay="0">
                    <p:tgtEl>
                      <p:spTgt spid="518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mph" presetSubtype="2" repeatCount="5000" fill="hold" nodeType="clickEffect">
                                  <p:stCondLst>
                                    <p:cond delay="0"/>
                                  </p:stCondLst>
                                  <p:childTnLst>
                                    <p:animClr clrSpc="rgb" dir="cw">
                                      <p:cBhvr>
                                        <p:cTn id="62" dur="500" fill="hold"/>
                                        <p:tgtEl>
                                          <p:spTgt spid="5184"/>
                                        </p:tgtEl>
                                        <p:attrNameLst>
                                          <p:attrName>fillcolor</p:attrName>
                                        </p:attrNameLst>
                                      </p:cBhvr>
                                      <p:to>
                                        <a:srgbClr val="66FF33"/>
                                      </p:to>
                                    </p:animClr>
                                    <p:set>
                                      <p:cBhvr>
                                        <p:cTn id="63" dur="500" fill="hold"/>
                                        <p:tgtEl>
                                          <p:spTgt spid="5184"/>
                                        </p:tgtEl>
                                        <p:attrNameLst>
                                          <p:attrName>fill.type</p:attrName>
                                        </p:attrNameLst>
                                      </p:cBhvr>
                                      <p:to>
                                        <p:strVal val="solid"/>
                                      </p:to>
                                    </p:set>
                                    <p:set>
                                      <p:cBhvr>
                                        <p:cTn id="64" dur="500" fill="hold"/>
                                        <p:tgtEl>
                                          <p:spTgt spid="5184"/>
                                        </p:tgtEl>
                                        <p:attrNameLst>
                                          <p:attrName>fill.on</p:attrName>
                                        </p:attrNameLst>
                                      </p:cBhvr>
                                      <p:to>
                                        <p:strVal val="true"/>
                                      </p:to>
                                    </p:set>
                                  </p:childTnLst>
                                  <p:subTnLst>
                                    <p:set>
                                      <p:cBhvr override="childStyle">
                                        <p:cTn dur="1" fill="hold" display="0" masterRel="sameClick" afterEffect="1">
                                          <p:stCondLst>
                                            <p:cond evt="end" delay="0">
                                              <p:tn val="61"/>
                                            </p:cond>
                                          </p:stCondLst>
                                        </p:cTn>
                                        <p:tgtEl>
                                          <p:spTgt spid="5184"/>
                                        </p:tgtEl>
                                        <p:attrNameLst>
                                          <p:attrName>style.visibility</p:attrName>
                                        </p:attrNameLst>
                                      </p:cBhvr>
                                      <p:to>
                                        <p:strVal val="hidden"/>
                                      </p:to>
                                    </p:set>
                                    <p:audio>
                                      <p:cMediaNode>
                                        <p:cTn display="0" masterRel="sameClick">
                                          <p:stCondLst>
                                            <p:cond evt="begin" delay="0">
                                              <p:tn val="61"/>
                                            </p:cond>
                                          </p:stCondLst>
                                          <p:endCondLst>
                                            <p:cond evt="onStopAudio" delay="0">
                                              <p:tgtEl>
                                                <p:sldTgt/>
                                              </p:tgtEl>
                                            </p:cond>
                                          </p:endCondLst>
                                        </p:cTn>
                                        <p:tgtEl>
                                          <p:sndTgt r:embed="rId9" name="ccheer.wav"/>
                                        </p:tgtEl>
                                      </p:cMediaNode>
                                    </p:audio>
                                  </p:subTnLst>
                                </p:cTn>
                              </p:par>
                            </p:childTnLst>
                          </p:cTn>
                        </p:par>
                      </p:childTnLst>
                    </p:cTn>
                  </p:par>
                </p:childTnLst>
              </p:cTn>
              <p:nextCondLst>
                <p:cond evt="onClick" delay="0">
                  <p:tgtEl>
                    <p:spTgt spid="5185"/>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5203"/>
                </p:tgtEl>
              </p:cMediaNode>
            </p:audio>
          </p:childTnLst>
        </p:cTn>
      </p:par>
    </p:tnLst>
    <p:bldLst>
      <p:bldP spid="5132" grpId="0" animBg="1"/>
      <p:bldP spid="5179" grpId="0" animBg="1"/>
      <p:bldP spid="5190" grpId="0" animBg="1"/>
      <p:bldP spid="5193" grpId="0" animBg="1"/>
      <p:bldP spid="5194" grpId="0" animBg="1"/>
      <p:bldP spid="51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281" y="735347"/>
            <a:ext cx="11071397" cy="1156514"/>
          </a:xfrm>
        </p:spPr>
        <p:txBody>
          <a:bodyPr>
            <a:noAutofit/>
          </a:bodyPr>
          <a:lstStyle/>
          <a:p>
            <a:pPr algn="ctr">
              <a:lnSpc>
                <a:spcPct val="150000"/>
              </a:lnSpc>
            </a:pPr>
            <a:r>
              <a:rPr lang="ar-AE" sz="4000" u="sng" dirty="0"/>
              <a:t>مناقشة مفردات النص الشعري</a:t>
            </a:r>
            <a:r>
              <a:rPr lang="ar-AE" sz="4400" b="1" dirty="0"/>
              <a:t> </a:t>
            </a:r>
            <a:br>
              <a:rPr lang="ar-AE" sz="4000" b="1" dirty="0"/>
            </a:br>
            <a:r>
              <a:rPr lang="ar-AE" sz="4400" b="1" u="sng" dirty="0">
                <a:solidFill>
                  <a:srgbClr val="FFC000"/>
                </a:solidFill>
              </a:rPr>
              <a:t>الأفعال </a:t>
            </a:r>
            <a:endParaRPr lang="en-US" sz="4400" b="1" u="sng" dirty="0">
              <a:solidFill>
                <a:srgbClr val="FFC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47596957"/>
              </p:ext>
            </p:extLst>
          </p:nvPr>
        </p:nvGraphicFramePr>
        <p:xfrm>
          <a:off x="115614" y="2133599"/>
          <a:ext cx="11918730" cy="4224785"/>
        </p:xfrm>
        <a:graphic>
          <a:graphicData uri="http://schemas.openxmlformats.org/drawingml/2006/table">
            <a:tbl>
              <a:tblPr firstRow="1" bandRow="1">
                <a:tableStyleId>{5940675A-B579-460E-94D1-54222C63F5DA}</a:tableStyleId>
              </a:tblPr>
              <a:tblGrid>
                <a:gridCol w="6486131">
                  <a:extLst>
                    <a:ext uri="{9D8B030D-6E8A-4147-A177-3AD203B41FA5}">
                      <a16:colId xmlns:a16="http://schemas.microsoft.com/office/drawing/2014/main" val="2062232737"/>
                    </a:ext>
                  </a:extLst>
                </a:gridCol>
                <a:gridCol w="2665752">
                  <a:extLst>
                    <a:ext uri="{9D8B030D-6E8A-4147-A177-3AD203B41FA5}">
                      <a16:colId xmlns:a16="http://schemas.microsoft.com/office/drawing/2014/main" val="295735465"/>
                    </a:ext>
                  </a:extLst>
                </a:gridCol>
                <a:gridCol w="2766847">
                  <a:extLst>
                    <a:ext uri="{9D8B030D-6E8A-4147-A177-3AD203B41FA5}">
                      <a16:colId xmlns:a16="http://schemas.microsoft.com/office/drawing/2014/main" val="290880654"/>
                    </a:ext>
                  </a:extLst>
                </a:gridCol>
              </a:tblGrid>
              <a:tr h="844957">
                <a:tc>
                  <a:txBody>
                    <a:bodyPr/>
                    <a:lstStyle/>
                    <a:p>
                      <a:pPr algn="ctr"/>
                      <a:r>
                        <a:rPr lang="ar-AE" sz="3200" b="1" dirty="0"/>
                        <a:t>الكلمة في</a:t>
                      </a:r>
                      <a:r>
                        <a:rPr lang="ar-AE" sz="3200" b="1" baseline="0" dirty="0"/>
                        <a:t> جملة </a:t>
                      </a:r>
                      <a:r>
                        <a:rPr lang="ar-AE" sz="3200" b="1" dirty="0"/>
                        <a:t>  </a:t>
                      </a:r>
                      <a:endParaRPr lang="en-US" sz="3200" b="1" dirty="0"/>
                    </a:p>
                  </a:txBody>
                  <a:tcPr/>
                </a:tc>
                <a:tc>
                  <a:txBody>
                    <a:bodyPr/>
                    <a:lstStyle/>
                    <a:p>
                      <a:pPr algn="ctr"/>
                      <a:r>
                        <a:rPr lang="ar-AE" sz="3200" b="1" dirty="0"/>
                        <a:t>معناها</a:t>
                      </a:r>
                      <a:endParaRPr lang="en-US" sz="3200" b="1" dirty="0"/>
                    </a:p>
                  </a:txBody>
                  <a:tcPr/>
                </a:tc>
                <a:tc>
                  <a:txBody>
                    <a:bodyPr/>
                    <a:lstStyle/>
                    <a:p>
                      <a:pPr algn="ctr"/>
                      <a:r>
                        <a:rPr lang="ar-AE" sz="3200" b="1" dirty="0"/>
                        <a:t>الكلمة</a:t>
                      </a:r>
                      <a:r>
                        <a:rPr lang="ar-AE" sz="3200" b="1" baseline="0" dirty="0"/>
                        <a:t> </a:t>
                      </a:r>
                      <a:endParaRPr lang="en-US" sz="3200" b="1" dirty="0"/>
                    </a:p>
                  </a:txBody>
                  <a:tcPr/>
                </a:tc>
                <a:extLst>
                  <a:ext uri="{0D108BD9-81ED-4DB2-BD59-A6C34878D82A}">
                    <a16:rowId xmlns:a16="http://schemas.microsoft.com/office/drawing/2014/main" val="2379461496"/>
                  </a:ext>
                </a:extLst>
              </a:tr>
              <a:tr h="844957">
                <a:tc>
                  <a:txBody>
                    <a:bodyPr/>
                    <a:lstStyle/>
                    <a:p>
                      <a:pPr algn="ctr"/>
                      <a:r>
                        <a:rPr lang="ar-AE" sz="3200" b="1" dirty="0"/>
                        <a:t>رجوتُ الله أن يغفر ذنوبي </a:t>
                      </a:r>
                      <a:endParaRPr lang="en-US" sz="3200" b="1" dirty="0"/>
                    </a:p>
                  </a:txBody>
                  <a:tcPr/>
                </a:tc>
                <a:tc>
                  <a:txBody>
                    <a:bodyPr/>
                    <a:lstStyle/>
                    <a:p>
                      <a:pPr algn="ctr"/>
                      <a:r>
                        <a:rPr lang="ar-AE" sz="3200" b="1" dirty="0"/>
                        <a:t>توسَّلتُ</a:t>
                      </a:r>
                      <a:endParaRPr lang="en-US" sz="3200" b="1" dirty="0"/>
                    </a:p>
                  </a:txBody>
                  <a:tcPr/>
                </a:tc>
                <a:tc>
                  <a:txBody>
                    <a:bodyPr/>
                    <a:lstStyle/>
                    <a:p>
                      <a:pPr algn="ctr"/>
                      <a:r>
                        <a:rPr lang="ar-AE" sz="3200" b="1" dirty="0"/>
                        <a:t>رجوتُ </a:t>
                      </a:r>
                      <a:endParaRPr lang="en-US" sz="3200" b="1" dirty="0"/>
                    </a:p>
                  </a:txBody>
                  <a:tcPr/>
                </a:tc>
                <a:extLst>
                  <a:ext uri="{0D108BD9-81ED-4DB2-BD59-A6C34878D82A}">
                    <a16:rowId xmlns:a16="http://schemas.microsoft.com/office/drawing/2014/main" val="229039617"/>
                  </a:ext>
                </a:extLst>
              </a:tr>
              <a:tr h="844957">
                <a:tc>
                  <a:txBody>
                    <a:bodyPr/>
                    <a:lstStyle/>
                    <a:p>
                      <a:pPr algn="ctr"/>
                      <a:r>
                        <a:rPr lang="ar-AE" sz="3200" b="1" dirty="0"/>
                        <a:t>لقد نُلت</a:t>
                      </a:r>
                      <a:r>
                        <a:rPr lang="ar-AE" sz="3200" b="1" baseline="0" dirty="0"/>
                        <a:t> جائزة حفظ القرآن الكريم </a:t>
                      </a:r>
                      <a:endParaRPr lang="en-US" sz="3200" b="1" dirty="0"/>
                    </a:p>
                  </a:txBody>
                  <a:tcPr/>
                </a:tc>
                <a:tc>
                  <a:txBody>
                    <a:bodyPr/>
                    <a:lstStyle/>
                    <a:p>
                      <a:pPr algn="ctr"/>
                      <a:r>
                        <a:rPr lang="ar-AE" sz="3200" b="1" dirty="0"/>
                        <a:t>حصل عليه</a:t>
                      </a:r>
                      <a:r>
                        <a:rPr lang="ar-AE" sz="3200" b="1" baseline="0" dirty="0"/>
                        <a:t> </a:t>
                      </a:r>
                      <a:endParaRPr lang="en-US" sz="3200" b="1" dirty="0"/>
                    </a:p>
                  </a:txBody>
                  <a:tcPr/>
                </a:tc>
                <a:tc>
                  <a:txBody>
                    <a:bodyPr/>
                    <a:lstStyle/>
                    <a:p>
                      <a:pPr algn="ctr"/>
                      <a:r>
                        <a:rPr lang="ar-AE" sz="3200" b="1" dirty="0"/>
                        <a:t>نلته</a:t>
                      </a:r>
                      <a:endParaRPr lang="en-US" sz="3200" b="1" dirty="0"/>
                    </a:p>
                  </a:txBody>
                  <a:tcPr/>
                </a:tc>
                <a:extLst>
                  <a:ext uri="{0D108BD9-81ED-4DB2-BD59-A6C34878D82A}">
                    <a16:rowId xmlns:a16="http://schemas.microsoft.com/office/drawing/2014/main" val="1791291827"/>
                  </a:ext>
                </a:extLst>
              </a:tr>
              <a:tr h="844957">
                <a:tc>
                  <a:txBody>
                    <a:bodyPr/>
                    <a:lstStyle/>
                    <a:p>
                      <a:pPr algn="ctr"/>
                      <a:r>
                        <a:rPr lang="ar-AE" sz="3200" b="1" dirty="0"/>
                        <a:t>تطاير</a:t>
                      </a:r>
                      <a:r>
                        <a:rPr lang="ar-AE" sz="3200" b="1" baseline="0" dirty="0"/>
                        <a:t>ت أشعة الشمس في السماء </a:t>
                      </a:r>
                      <a:endParaRPr lang="en-US" sz="3200" b="1" dirty="0"/>
                    </a:p>
                  </a:txBody>
                  <a:tcPr/>
                </a:tc>
                <a:tc>
                  <a:txBody>
                    <a:bodyPr/>
                    <a:lstStyle/>
                    <a:p>
                      <a:pPr algn="ctr"/>
                      <a:r>
                        <a:rPr lang="ar-AE" sz="3200" b="1" dirty="0"/>
                        <a:t>تفرق وتناثر </a:t>
                      </a:r>
                      <a:endParaRPr lang="en-US" sz="3200" b="1" dirty="0"/>
                    </a:p>
                  </a:txBody>
                  <a:tcPr/>
                </a:tc>
                <a:tc>
                  <a:txBody>
                    <a:bodyPr/>
                    <a:lstStyle/>
                    <a:p>
                      <a:pPr algn="ctr"/>
                      <a:r>
                        <a:rPr lang="ar-AE" sz="3200" b="1" dirty="0"/>
                        <a:t>تطاير </a:t>
                      </a:r>
                      <a:endParaRPr lang="en-US" sz="3200" b="1" dirty="0"/>
                    </a:p>
                  </a:txBody>
                  <a:tcPr/>
                </a:tc>
                <a:extLst>
                  <a:ext uri="{0D108BD9-81ED-4DB2-BD59-A6C34878D82A}">
                    <a16:rowId xmlns:a16="http://schemas.microsoft.com/office/drawing/2014/main" val="2685041818"/>
                  </a:ext>
                </a:extLst>
              </a:tr>
              <a:tr h="844957">
                <a:tc>
                  <a:txBody>
                    <a:bodyPr/>
                    <a:lstStyle/>
                    <a:p>
                      <a:pPr algn="ctr"/>
                      <a:r>
                        <a:rPr lang="ar-AE" sz="3200" b="1" dirty="0"/>
                        <a:t>انشوى اللحم</a:t>
                      </a:r>
                      <a:r>
                        <a:rPr lang="ar-AE" sz="3200" b="1" baseline="0" dirty="0"/>
                        <a:t> على الفحم </a:t>
                      </a:r>
                      <a:r>
                        <a:rPr lang="ar-AE" sz="3200" b="1" dirty="0"/>
                        <a:t> </a:t>
                      </a:r>
                      <a:endParaRPr lang="en-US" sz="3200" b="1" dirty="0"/>
                    </a:p>
                  </a:txBody>
                  <a:tcPr/>
                </a:tc>
                <a:tc>
                  <a:txBody>
                    <a:bodyPr/>
                    <a:lstStyle/>
                    <a:p>
                      <a:pPr algn="ctr"/>
                      <a:r>
                        <a:rPr lang="ar-AE" sz="3200" b="1" dirty="0"/>
                        <a:t>صار</a:t>
                      </a:r>
                      <a:r>
                        <a:rPr lang="ar-AE" sz="3200" b="1" baseline="0" dirty="0"/>
                        <a:t> ناضجًا </a:t>
                      </a:r>
                      <a:endParaRPr lang="en-US" sz="3200" b="1" dirty="0"/>
                    </a:p>
                  </a:txBody>
                  <a:tcPr/>
                </a:tc>
                <a:tc>
                  <a:txBody>
                    <a:bodyPr/>
                    <a:lstStyle/>
                    <a:p>
                      <a:pPr algn="ctr"/>
                      <a:r>
                        <a:rPr lang="ar-AE" sz="3200" b="1" dirty="0"/>
                        <a:t>انشوى </a:t>
                      </a:r>
                      <a:endParaRPr lang="en-US" sz="3200" b="1" dirty="0"/>
                    </a:p>
                  </a:txBody>
                  <a:tcPr/>
                </a:tc>
                <a:extLst>
                  <a:ext uri="{0D108BD9-81ED-4DB2-BD59-A6C34878D82A}">
                    <a16:rowId xmlns:a16="http://schemas.microsoft.com/office/drawing/2014/main" val="1771567753"/>
                  </a:ext>
                </a:extLst>
              </a:tr>
            </a:tbl>
          </a:graphicData>
        </a:graphic>
      </p:graphicFrame>
    </p:spTree>
    <p:extLst>
      <p:ext uri="{BB962C8B-B14F-4D97-AF65-F5344CB8AC3E}">
        <p14:creationId xmlns:p14="http://schemas.microsoft.com/office/powerpoint/2010/main" val="9510665"/>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516" y="1012278"/>
            <a:ext cx="10364451" cy="763969"/>
          </a:xfrm>
        </p:spPr>
        <p:txBody>
          <a:bodyPr>
            <a:normAutofit fontScale="90000"/>
          </a:bodyPr>
          <a:lstStyle/>
          <a:p>
            <a:pPr algn="ctr">
              <a:lnSpc>
                <a:spcPct val="150000"/>
              </a:lnSpc>
            </a:pPr>
            <a:r>
              <a:rPr lang="ar-AE" u="sng" dirty="0"/>
              <a:t>مناقشة مفردات النص الشعري </a:t>
            </a:r>
            <a:br>
              <a:rPr lang="ar-AE" u="sng" dirty="0"/>
            </a:br>
            <a:r>
              <a:rPr lang="ar-AE" b="1" u="sng" dirty="0">
                <a:solidFill>
                  <a:srgbClr val="FFC000"/>
                </a:solidFill>
              </a:rPr>
              <a:t>الأسماء </a:t>
            </a:r>
            <a:endParaRPr lang="en-US" b="1" u="sng" dirty="0">
              <a:solidFill>
                <a:srgbClr val="FFC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689079990"/>
              </p:ext>
            </p:extLst>
          </p:nvPr>
        </p:nvGraphicFramePr>
        <p:xfrm>
          <a:off x="122369" y="1776247"/>
          <a:ext cx="11911975" cy="4626578"/>
        </p:xfrm>
        <a:graphic>
          <a:graphicData uri="http://schemas.openxmlformats.org/drawingml/2006/table">
            <a:tbl>
              <a:tblPr firstRow="1" bandRow="1">
                <a:tableStyleId>{5940675A-B579-460E-94D1-54222C63F5DA}</a:tableStyleId>
              </a:tblPr>
              <a:tblGrid>
                <a:gridCol w="3955645">
                  <a:extLst>
                    <a:ext uri="{9D8B030D-6E8A-4147-A177-3AD203B41FA5}">
                      <a16:colId xmlns:a16="http://schemas.microsoft.com/office/drawing/2014/main" val="2062232737"/>
                    </a:ext>
                  </a:extLst>
                </a:gridCol>
                <a:gridCol w="6286070">
                  <a:extLst>
                    <a:ext uri="{9D8B030D-6E8A-4147-A177-3AD203B41FA5}">
                      <a16:colId xmlns:a16="http://schemas.microsoft.com/office/drawing/2014/main" val="295735465"/>
                    </a:ext>
                  </a:extLst>
                </a:gridCol>
                <a:gridCol w="1670260">
                  <a:extLst>
                    <a:ext uri="{9D8B030D-6E8A-4147-A177-3AD203B41FA5}">
                      <a16:colId xmlns:a16="http://schemas.microsoft.com/office/drawing/2014/main" val="290880654"/>
                    </a:ext>
                  </a:extLst>
                </a:gridCol>
              </a:tblGrid>
              <a:tr h="693181">
                <a:tc>
                  <a:txBody>
                    <a:bodyPr/>
                    <a:lstStyle/>
                    <a:p>
                      <a:pPr algn="ctr"/>
                      <a:r>
                        <a:rPr lang="ar-AE" sz="3200" b="1" dirty="0"/>
                        <a:t>الكلمة في جملة  </a:t>
                      </a:r>
                      <a:endParaRPr lang="en-US" sz="3200" b="1" dirty="0"/>
                    </a:p>
                  </a:txBody>
                  <a:tcPr/>
                </a:tc>
                <a:tc>
                  <a:txBody>
                    <a:bodyPr/>
                    <a:lstStyle/>
                    <a:p>
                      <a:pPr algn="ctr"/>
                      <a:r>
                        <a:rPr lang="ar-AE" sz="3200" b="1" dirty="0"/>
                        <a:t>معناها</a:t>
                      </a:r>
                      <a:endParaRPr lang="en-US" sz="3200" b="1" dirty="0"/>
                    </a:p>
                  </a:txBody>
                  <a:tcPr/>
                </a:tc>
                <a:tc>
                  <a:txBody>
                    <a:bodyPr/>
                    <a:lstStyle/>
                    <a:p>
                      <a:pPr algn="ctr"/>
                      <a:r>
                        <a:rPr lang="ar-AE" sz="3200" b="1" dirty="0"/>
                        <a:t>الكلمة</a:t>
                      </a:r>
                      <a:r>
                        <a:rPr lang="ar-AE" sz="3200" b="1" baseline="0" dirty="0"/>
                        <a:t> </a:t>
                      </a:r>
                      <a:endParaRPr lang="en-US" sz="3200" b="1" dirty="0"/>
                    </a:p>
                  </a:txBody>
                  <a:tcPr/>
                </a:tc>
                <a:extLst>
                  <a:ext uri="{0D108BD9-81ED-4DB2-BD59-A6C34878D82A}">
                    <a16:rowId xmlns:a16="http://schemas.microsoft.com/office/drawing/2014/main" val="2379461496"/>
                  </a:ext>
                </a:extLst>
              </a:tr>
              <a:tr h="925413">
                <a:tc>
                  <a:txBody>
                    <a:bodyPr/>
                    <a:lstStyle/>
                    <a:p>
                      <a:pPr algn="r"/>
                      <a:r>
                        <a:rPr lang="ar-AE" sz="2800" b="1" dirty="0"/>
                        <a:t>شيخ العرب يسير في ركبه </a:t>
                      </a:r>
                      <a:endParaRPr lang="en-US" sz="2800" b="1" dirty="0"/>
                    </a:p>
                  </a:txBody>
                  <a:tcPr/>
                </a:tc>
                <a:tc>
                  <a:txBody>
                    <a:bodyPr/>
                    <a:lstStyle/>
                    <a:p>
                      <a:pPr algn="r"/>
                      <a:r>
                        <a:rPr lang="ar-AE" sz="2800" b="1" dirty="0"/>
                        <a:t>لفظ يطلق على العشرة من ركبان الأبل في السفر </a:t>
                      </a:r>
                      <a:endParaRPr lang="en-US" sz="2800" b="1" dirty="0"/>
                    </a:p>
                  </a:txBody>
                  <a:tcPr/>
                </a:tc>
                <a:tc>
                  <a:txBody>
                    <a:bodyPr/>
                    <a:lstStyle/>
                    <a:p>
                      <a:pPr algn="ctr"/>
                      <a:r>
                        <a:rPr lang="ar-AE" sz="3200" b="1" dirty="0"/>
                        <a:t>ركبك</a:t>
                      </a:r>
                      <a:endParaRPr lang="en-US" sz="3200" b="1" dirty="0"/>
                    </a:p>
                  </a:txBody>
                  <a:tcPr/>
                </a:tc>
                <a:extLst>
                  <a:ext uri="{0D108BD9-81ED-4DB2-BD59-A6C34878D82A}">
                    <a16:rowId xmlns:a16="http://schemas.microsoft.com/office/drawing/2014/main" val="229039617"/>
                  </a:ext>
                </a:extLst>
              </a:tr>
              <a:tr h="1035867">
                <a:tc>
                  <a:txBody>
                    <a:bodyPr/>
                    <a:lstStyle/>
                    <a:p>
                      <a:pPr algn="r"/>
                      <a:r>
                        <a:rPr lang="ar-AE" sz="2800" b="1" baseline="0" dirty="0"/>
                        <a:t> يوم حامي الصناديد </a:t>
                      </a:r>
                      <a:endParaRPr lang="en-US" sz="2800" b="1" dirty="0"/>
                    </a:p>
                  </a:txBody>
                  <a:tcPr/>
                </a:tc>
                <a:tc>
                  <a:txBody>
                    <a:bodyPr/>
                    <a:lstStyle/>
                    <a:p>
                      <a:pPr algn="r"/>
                      <a:r>
                        <a:rPr lang="ar-AE" sz="2800" b="1" dirty="0"/>
                        <a:t>مفردها صنديد </a:t>
                      </a:r>
                    </a:p>
                    <a:p>
                      <a:pPr algn="r"/>
                      <a:r>
                        <a:rPr lang="ar-AE" sz="2800" b="1" dirty="0"/>
                        <a:t>وهو الشديد</a:t>
                      </a:r>
                      <a:r>
                        <a:rPr lang="ar-AE" sz="2800" b="1" baseline="0" dirty="0"/>
                        <a:t> والمقصود به هنا شديد الحر </a:t>
                      </a:r>
                      <a:r>
                        <a:rPr lang="ar-AE" sz="2800" b="1" dirty="0"/>
                        <a:t> </a:t>
                      </a:r>
                      <a:endParaRPr lang="en-US" sz="2800" b="1" dirty="0"/>
                    </a:p>
                  </a:txBody>
                  <a:tcPr/>
                </a:tc>
                <a:tc>
                  <a:txBody>
                    <a:bodyPr/>
                    <a:lstStyle/>
                    <a:p>
                      <a:pPr algn="ctr"/>
                      <a:r>
                        <a:rPr lang="ar-AE" sz="3200" b="1" dirty="0"/>
                        <a:t>صناديد </a:t>
                      </a:r>
                      <a:endParaRPr lang="en-US" sz="3200" b="1" dirty="0"/>
                    </a:p>
                  </a:txBody>
                  <a:tcPr/>
                </a:tc>
                <a:extLst>
                  <a:ext uri="{0D108BD9-81ED-4DB2-BD59-A6C34878D82A}">
                    <a16:rowId xmlns:a16="http://schemas.microsoft.com/office/drawing/2014/main" val="1791291827"/>
                  </a:ext>
                </a:extLst>
              </a:tr>
              <a:tr h="1019699">
                <a:tc>
                  <a:txBody>
                    <a:bodyPr/>
                    <a:lstStyle/>
                    <a:p>
                      <a:pPr algn="r"/>
                      <a:r>
                        <a:rPr lang="ar-AE" sz="2800" b="1" dirty="0"/>
                        <a:t>هجر</a:t>
                      </a:r>
                      <a:r>
                        <a:rPr lang="ar-AE" sz="2800" b="1" baseline="0" dirty="0"/>
                        <a:t> أهله من أجل كسب الرزق </a:t>
                      </a:r>
                      <a:endParaRPr lang="en-US" sz="2800" b="1" dirty="0"/>
                    </a:p>
                  </a:txBody>
                  <a:tcPr/>
                </a:tc>
                <a:tc>
                  <a:txBody>
                    <a:bodyPr/>
                    <a:lstStyle/>
                    <a:p>
                      <a:pPr algn="r"/>
                      <a:r>
                        <a:rPr lang="ar-AE" sz="2800" b="1" dirty="0"/>
                        <a:t> الهجير المتروك </a:t>
                      </a:r>
                      <a:endParaRPr lang="en-US" sz="2800" b="1" dirty="0"/>
                    </a:p>
                  </a:txBody>
                  <a:tcPr/>
                </a:tc>
                <a:tc>
                  <a:txBody>
                    <a:bodyPr/>
                    <a:lstStyle/>
                    <a:p>
                      <a:pPr algn="ctr"/>
                      <a:r>
                        <a:rPr lang="ar-AE" sz="3200" b="1" dirty="0"/>
                        <a:t>هجير </a:t>
                      </a:r>
                      <a:endParaRPr lang="en-US" sz="3200" b="1" dirty="0"/>
                    </a:p>
                  </a:txBody>
                  <a:tcPr/>
                </a:tc>
                <a:extLst>
                  <a:ext uri="{0D108BD9-81ED-4DB2-BD59-A6C34878D82A}">
                    <a16:rowId xmlns:a16="http://schemas.microsoft.com/office/drawing/2014/main" val="2685041818"/>
                  </a:ext>
                </a:extLst>
              </a:tr>
              <a:tr h="952418">
                <a:tc>
                  <a:txBody>
                    <a:bodyPr/>
                    <a:lstStyle/>
                    <a:p>
                      <a:pPr algn="r"/>
                      <a:r>
                        <a:rPr lang="ar-AE" sz="2800" b="1" dirty="0"/>
                        <a:t>أخفق</a:t>
                      </a:r>
                      <a:r>
                        <a:rPr lang="ar-AE" sz="2800" b="1" baseline="0" dirty="0"/>
                        <a:t> الولد في  تحقيق هدفه </a:t>
                      </a:r>
                      <a:endParaRPr lang="en-US" sz="2800" b="1" dirty="0"/>
                    </a:p>
                  </a:txBody>
                  <a:tcPr/>
                </a:tc>
                <a:tc>
                  <a:txBody>
                    <a:bodyPr/>
                    <a:lstStyle/>
                    <a:p>
                      <a:pPr algn="r"/>
                      <a:r>
                        <a:rPr lang="ar-AE" sz="2800" b="1" dirty="0"/>
                        <a:t>فشله  ولم يظفر بحاجته </a:t>
                      </a:r>
                      <a:endParaRPr lang="en-US" sz="28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AE" sz="3200" b="1" dirty="0"/>
                        <a:t>أخفاقه </a:t>
                      </a:r>
                      <a:endParaRPr lang="en-US" sz="3200" b="1" dirty="0"/>
                    </a:p>
                  </a:txBody>
                  <a:tcPr/>
                </a:tc>
                <a:extLst>
                  <a:ext uri="{0D108BD9-81ED-4DB2-BD59-A6C34878D82A}">
                    <a16:rowId xmlns:a16="http://schemas.microsoft.com/office/drawing/2014/main" val="1771567753"/>
                  </a:ext>
                </a:extLst>
              </a:tr>
            </a:tbl>
          </a:graphicData>
        </a:graphic>
      </p:graphicFrame>
    </p:spTree>
    <p:extLst>
      <p:ext uri="{BB962C8B-B14F-4D97-AF65-F5344CB8AC3E}">
        <p14:creationId xmlns:p14="http://schemas.microsoft.com/office/powerpoint/2010/main" val="1503065514"/>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433" y="1159800"/>
            <a:ext cx="7599229" cy="763969"/>
          </a:xfrm>
        </p:spPr>
        <p:txBody>
          <a:bodyPr>
            <a:normAutofit fontScale="90000"/>
          </a:bodyPr>
          <a:lstStyle/>
          <a:p>
            <a:pPr algn="ctr">
              <a:lnSpc>
                <a:spcPct val="150000"/>
              </a:lnSpc>
            </a:pPr>
            <a:r>
              <a:rPr lang="ar-AE" u="sng" dirty="0"/>
              <a:t>مناقشة مفردات النص الشعري </a:t>
            </a:r>
            <a:br>
              <a:rPr lang="ar-AE" dirty="0"/>
            </a:br>
            <a:r>
              <a:rPr lang="ar-AE" b="1" u="sng" dirty="0">
                <a:solidFill>
                  <a:srgbClr val="FFC000"/>
                </a:solidFill>
              </a:rPr>
              <a:t>الصفات  </a:t>
            </a:r>
            <a:endParaRPr lang="en-US" b="1" u="sng" dirty="0">
              <a:solidFill>
                <a:srgbClr val="FFC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04907424"/>
              </p:ext>
            </p:extLst>
          </p:nvPr>
        </p:nvGraphicFramePr>
        <p:xfrm>
          <a:off x="147145" y="2217683"/>
          <a:ext cx="11918731" cy="3857295"/>
        </p:xfrm>
        <a:graphic>
          <a:graphicData uri="http://schemas.openxmlformats.org/drawingml/2006/table">
            <a:tbl>
              <a:tblPr firstRow="1" bandRow="1">
                <a:tableStyleId>{5940675A-B579-460E-94D1-54222C63F5DA}</a:tableStyleId>
              </a:tblPr>
              <a:tblGrid>
                <a:gridCol w="5642506">
                  <a:extLst>
                    <a:ext uri="{9D8B030D-6E8A-4147-A177-3AD203B41FA5}">
                      <a16:colId xmlns:a16="http://schemas.microsoft.com/office/drawing/2014/main" val="2062232737"/>
                    </a:ext>
                  </a:extLst>
                </a:gridCol>
                <a:gridCol w="3869250">
                  <a:extLst>
                    <a:ext uri="{9D8B030D-6E8A-4147-A177-3AD203B41FA5}">
                      <a16:colId xmlns:a16="http://schemas.microsoft.com/office/drawing/2014/main" val="295735465"/>
                    </a:ext>
                  </a:extLst>
                </a:gridCol>
                <a:gridCol w="2406975">
                  <a:extLst>
                    <a:ext uri="{9D8B030D-6E8A-4147-A177-3AD203B41FA5}">
                      <a16:colId xmlns:a16="http://schemas.microsoft.com/office/drawing/2014/main" val="290880654"/>
                    </a:ext>
                  </a:extLst>
                </a:gridCol>
              </a:tblGrid>
              <a:tr h="1103835">
                <a:tc>
                  <a:txBody>
                    <a:bodyPr/>
                    <a:lstStyle/>
                    <a:p>
                      <a:pPr algn="ctr"/>
                      <a:r>
                        <a:rPr lang="ar-AE" sz="3200" b="1" dirty="0"/>
                        <a:t>الكلمة في جملة  </a:t>
                      </a:r>
                      <a:endParaRPr lang="en-US" sz="3200" b="1" dirty="0"/>
                    </a:p>
                  </a:txBody>
                  <a:tcPr/>
                </a:tc>
                <a:tc>
                  <a:txBody>
                    <a:bodyPr/>
                    <a:lstStyle/>
                    <a:p>
                      <a:pPr algn="ctr"/>
                      <a:r>
                        <a:rPr lang="ar-AE" sz="3200" b="1" dirty="0"/>
                        <a:t>معناها</a:t>
                      </a:r>
                      <a:endParaRPr lang="en-US" sz="3200" b="1" dirty="0"/>
                    </a:p>
                  </a:txBody>
                  <a:tcPr/>
                </a:tc>
                <a:tc>
                  <a:txBody>
                    <a:bodyPr/>
                    <a:lstStyle/>
                    <a:p>
                      <a:pPr algn="ctr"/>
                      <a:r>
                        <a:rPr lang="ar-AE" sz="3200" b="1" dirty="0"/>
                        <a:t>الكلمة</a:t>
                      </a:r>
                      <a:r>
                        <a:rPr lang="ar-AE" sz="3200" b="1" baseline="0" dirty="0"/>
                        <a:t> </a:t>
                      </a:r>
                      <a:endParaRPr lang="en-US" sz="3200" b="1" dirty="0"/>
                    </a:p>
                  </a:txBody>
                  <a:tcPr/>
                </a:tc>
                <a:extLst>
                  <a:ext uri="{0D108BD9-81ED-4DB2-BD59-A6C34878D82A}">
                    <a16:rowId xmlns:a16="http://schemas.microsoft.com/office/drawing/2014/main" val="2379461496"/>
                  </a:ext>
                </a:extLst>
              </a:tr>
              <a:tr h="1376730">
                <a:tc>
                  <a:txBody>
                    <a:bodyPr/>
                    <a:lstStyle/>
                    <a:p>
                      <a:pPr algn="r"/>
                      <a:r>
                        <a:rPr lang="ar-AE" sz="3200" b="1" dirty="0"/>
                        <a:t>علم الإمارات خفاقًا في العلا </a:t>
                      </a:r>
                    </a:p>
                  </a:txBody>
                  <a:tcPr/>
                </a:tc>
                <a:tc>
                  <a:txBody>
                    <a:bodyPr/>
                    <a:lstStyle/>
                    <a:p>
                      <a:pPr algn="r"/>
                      <a:r>
                        <a:rPr lang="ar-AE" sz="3200" b="1" dirty="0"/>
                        <a:t>مرفرفًا في العلا</a:t>
                      </a:r>
                      <a:endParaRPr lang="en-US" sz="3200" b="1" dirty="0"/>
                    </a:p>
                  </a:txBody>
                  <a:tcPr/>
                </a:tc>
                <a:tc>
                  <a:txBody>
                    <a:bodyPr/>
                    <a:lstStyle/>
                    <a:p>
                      <a:pPr algn="ctr"/>
                      <a:r>
                        <a:rPr lang="ar-AE" sz="3200" b="1" dirty="0"/>
                        <a:t>خفاقة </a:t>
                      </a:r>
                      <a:endParaRPr lang="en-US" sz="3200" b="1" dirty="0"/>
                    </a:p>
                  </a:txBody>
                  <a:tcPr/>
                </a:tc>
                <a:extLst>
                  <a:ext uri="{0D108BD9-81ED-4DB2-BD59-A6C34878D82A}">
                    <a16:rowId xmlns:a16="http://schemas.microsoft.com/office/drawing/2014/main" val="229039617"/>
                  </a:ext>
                </a:extLst>
              </a:tr>
              <a:tr h="1376730">
                <a:tc>
                  <a:txBody>
                    <a:bodyPr/>
                    <a:lstStyle/>
                    <a:p>
                      <a:pPr algn="r"/>
                      <a:r>
                        <a:rPr lang="ar-AE" sz="3200" b="1" baseline="0" dirty="0"/>
                        <a:t> تتوقت نفسي لزيارة العكبة الشريفة </a:t>
                      </a:r>
                      <a:endParaRPr lang="en-US" sz="3200" b="1" dirty="0"/>
                    </a:p>
                  </a:txBody>
                  <a:tcPr/>
                </a:tc>
                <a:tc>
                  <a:txBody>
                    <a:bodyPr/>
                    <a:lstStyle/>
                    <a:p>
                      <a:pPr algn="r"/>
                      <a:r>
                        <a:rPr lang="ar-AE" sz="3200" b="1" dirty="0"/>
                        <a:t>كثير الرغبة والشوق </a:t>
                      </a:r>
                      <a:endParaRPr lang="en-US" sz="3200" b="1" dirty="0"/>
                    </a:p>
                  </a:txBody>
                  <a:tcPr/>
                </a:tc>
                <a:tc>
                  <a:txBody>
                    <a:bodyPr/>
                    <a:lstStyle/>
                    <a:p>
                      <a:pPr algn="ctr"/>
                      <a:r>
                        <a:rPr lang="ar-AE" sz="3200" b="1" dirty="0"/>
                        <a:t> تواقة </a:t>
                      </a:r>
                      <a:endParaRPr lang="en-US" sz="3200" b="1" dirty="0"/>
                    </a:p>
                  </a:txBody>
                  <a:tcPr/>
                </a:tc>
                <a:extLst>
                  <a:ext uri="{0D108BD9-81ED-4DB2-BD59-A6C34878D82A}">
                    <a16:rowId xmlns:a16="http://schemas.microsoft.com/office/drawing/2014/main" val="1791291827"/>
                  </a:ext>
                </a:extLst>
              </a:tr>
            </a:tbl>
          </a:graphicData>
        </a:graphic>
      </p:graphicFrame>
    </p:spTree>
    <p:extLst>
      <p:ext uri="{BB962C8B-B14F-4D97-AF65-F5344CB8AC3E}">
        <p14:creationId xmlns:p14="http://schemas.microsoft.com/office/powerpoint/2010/main" val="1696833398"/>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2057" y="250372"/>
            <a:ext cx="6237514" cy="7620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ar-AE" sz="4800" b="1" dirty="0">
                <a:solidFill>
                  <a:schemeClr val="bg1"/>
                </a:solidFill>
              </a:rPr>
              <a:t>صل الكلمة بما يناسبها </a:t>
            </a:r>
            <a:endParaRPr lang="en-US" sz="4800" b="1" dirty="0">
              <a:solidFill>
                <a:schemeClr val="bg1"/>
              </a:solidFill>
            </a:endParaRPr>
          </a:p>
        </p:txBody>
      </p:sp>
      <p:sp>
        <p:nvSpPr>
          <p:cNvPr id="5" name="Rectangle 4"/>
          <p:cNvSpPr/>
          <p:nvPr/>
        </p:nvSpPr>
        <p:spPr>
          <a:xfrm>
            <a:off x="9089569" y="1390183"/>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dirty="0"/>
              <a:t>مرادف رجوت </a:t>
            </a:r>
            <a:endParaRPr lang="en-US" sz="4000" dirty="0"/>
          </a:p>
        </p:txBody>
      </p:sp>
      <p:sp>
        <p:nvSpPr>
          <p:cNvPr id="6" name="Rectangle 5"/>
          <p:cNvSpPr/>
          <p:nvPr/>
        </p:nvSpPr>
        <p:spPr>
          <a:xfrm>
            <a:off x="384751" y="2682413"/>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dirty="0"/>
              <a:t>مرادف رجوت </a:t>
            </a:r>
            <a:endParaRPr lang="en-US" sz="4000" dirty="0"/>
          </a:p>
        </p:txBody>
      </p:sp>
      <p:cxnSp>
        <p:nvCxnSpPr>
          <p:cNvPr id="8" name="Straight Arrow Connector 7"/>
          <p:cNvCxnSpPr>
            <a:endCxn id="6" idx="3"/>
          </p:cNvCxnSpPr>
          <p:nvPr/>
        </p:nvCxnSpPr>
        <p:spPr>
          <a:xfrm flipH="1">
            <a:off x="3258580" y="2107058"/>
            <a:ext cx="6009293" cy="11795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9089569" y="2714571"/>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dirty="0"/>
              <a:t>مرادف تطاير </a:t>
            </a:r>
            <a:endParaRPr lang="en-US" sz="4000" dirty="0"/>
          </a:p>
        </p:txBody>
      </p:sp>
      <p:sp>
        <p:nvSpPr>
          <p:cNvPr id="15" name="Rectangle 14"/>
          <p:cNvSpPr/>
          <p:nvPr/>
        </p:nvSpPr>
        <p:spPr>
          <a:xfrm>
            <a:off x="105104" y="1325727"/>
            <a:ext cx="3878317" cy="7609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3200" dirty="0"/>
              <a:t>لفظ يطلق على العشرة من ركبان الأبل في السفر</a:t>
            </a:r>
            <a:endParaRPr lang="en-US" sz="3200" dirty="0"/>
          </a:p>
        </p:txBody>
      </p:sp>
      <p:sp>
        <p:nvSpPr>
          <p:cNvPr id="16" name="Rectangle 15"/>
          <p:cNvSpPr/>
          <p:nvPr/>
        </p:nvSpPr>
        <p:spPr>
          <a:xfrm>
            <a:off x="9089569" y="4015488"/>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dirty="0"/>
              <a:t>مفرد صناديد </a:t>
            </a:r>
            <a:endParaRPr lang="en-US" sz="4000" dirty="0"/>
          </a:p>
        </p:txBody>
      </p:sp>
      <p:sp>
        <p:nvSpPr>
          <p:cNvPr id="17" name="Rectangle 16"/>
          <p:cNvSpPr/>
          <p:nvPr/>
        </p:nvSpPr>
        <p:spPr>
          <a:xfrm>
            <a:off x="9089569" y="5322843"/>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dirty="0"/>
              <a:t>ركبك</a:t>
            </a:r>
            <a:r>
              <a:rPr lang="ar-AE" dirty="0"/>
              <a:t> </a:t>
            </a:r>
            <a:endParaRPr lang="en-US" dirty="0"/>
          </a:p>
        </p:txBody>
      </p:sp>
      <p:sp>
        <p:nvSpPr>
          <p:cNvPr id="19" name="Rectangle 18"/>
          <p:cNvSpPr/>
          <p:nvPr/>
        </p:nvSpPr>
        <p:spPr>
          <a:xfrm>
            <a:off x="289786" y="3929953"/>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400" dirty="0"/>
              <a:t>صنديد</a:t>
            </a:r>
            <a:endParaRPr lang="en-US" sz="4400" dirty="0"/>
          </a:p>
        </p:txBody>
      </p:sp>
      <p:sp>
        <p:nvSpPr>
          <p:cNvPr id="20" name="Rectangle 19"/>
          <p:cNvSpPr/>
          <p:nvPr/>
        </p:nvSpPr>
        <p:spPr>
          <a:xfrm>
            <a:off x="105104" y="5177493"/>
            <a:ext cx="2873829" cy="12083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AE" sz="4000" dirty="0"/>
              <a:t>تفرق وتناثر </a:t>
            </a:r>
            <a:endParaRPr lang="en-US" sz="4000" dirty="0"/>
          </a:p>
        </p:txBody>
      </p:sp>
      <p:cxnSp>
        <p:nvCxnSpPr>
          <p:cNvPr id="23" name="Straight Arrow Connector 22"/>
          <p:cNvCxnSpPr/>
          <p:nvPr/>
        </p:nvCxnSpPr>
        <p:spPr>
          <a:xfrm flipH="1">
            <a:off x="2648607" y="3476561"/>
            <a:ext cx="6800194" cy="23050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flipV="1">
            <a:off x="2385848" y="4610290"/>
            <a:ext cx="7168055" cy="1474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3521339" y="1716159"/>
            <a:ext cx="6520169" cy="42108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Oval 32"/>
          <p:cNvSpPr/>
          <p:nvPr/>
        </p:nvSpPr>
        <p:spPr>
          <a:xfrm>
            <a:off x="4740728" y="1209973"/>
            <a:ext cx="2460172" cy="10123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ar-AE" sz="2800" b="1" dirty="0"/>
              <a:t>فكر دقيقة وأجب</a:t>
            </a:r>
            <a:endParaRPr lang="en-US" sz="2800" b="1" dirty="0"/>
          </a:p>
        </p:txBody>
      </p:sp>
    </p:spTree>
    <p:extLst>
      <p:ext uri="{BB962C8B-B14F-4D97-AF65-F5344CB8AC3E}">
        <p14:creationId xmlns:p14="http://schemas.microsoft.com/office/powerpoint/2010/main" val="4657629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P spid="16" grpId="0" animBg="1"/>
      <p:bldP spid="17" grpId="0" animBg="1"/>
      <p:bldP spid="19" grpId="0" animBg="1"/>
      <p:bldP spid="20" grpId="0" animBg="1"/>
      <p:bldP spid="33" grpId="0" animBg="1"/>
    </p:bldLst>
  </p:timing>
</p:sld>
</file>

<file path=ppt/theme/theme1.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2242</TotalTime>
  <Words>1494</Words>
  <Application>Microsoft Office PowerPoint</Application>
  <PresentationFormat>Widescreen</PresentationFormat>
  <Paragraphs>217</Paragraphs>
  <Slides>19</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Calibri</vt:lpstr>
      <vt:lpstr>Calibri Light</vt:lpstr>
      <vt:lpstr>conv_original-hafs</vt:lpstr>
      <vt:lpstr>Noto Naskh Arabic</vt:lpstr>
      <vt:lpstr>Sakkal Majalla</vt:lpstr>
      <vt:lpstr>Times New Roman</vt:lpstr>
      <vt:lpstr>Webdings</vt:lpstr>
      <vt:lpstr>Retrospect</vt:lpstr>
      <vt:lpstr>PowerPoint Presentation</vt:lpstr>
      <vt:lpstr>PowerPoint Presentation</vt:lpstr>
      <vt:lpstr>استمع 3 دقائق – لخص ما فهمت من هذا الفيديو </vt:lpstr>
      <vt:lpstr>PowerPoint Presentation</vt:lpstr>
      <vt:lpstr>PowerPoint Presentation</vt:lpstr>
      <vt:lpstr>مناقشة مفردات النص الشعري  الأفعال </vt:lpstr>
      <vt:lpstr>مناقشة مفردات النص الشعري  الأسماء </vt:lpstr>
      <vt:lpstr>مناقشة مفردات النص الشعري  الصفات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الوحدة الأولى</dc:title>
  <dc:creator>Sara Deraz</dc:creator>
  <cp:lastModifiedBy>Sara Deraz</cp:lastModifiedBy>
  <cp:revision>60</cp:revision>
  <dcterms:created xsi:type="dcterms:W3CDTF">2022-03-26T11:46:49Z</dcterms:created>
  <dcterms:modified xsi:type="dcterms:W3CDTF">2024-03-24T12:46:43Z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c1703a4-cc6f-4025-8438-815d9f7bd05c_Enabled">
    <vt:lpwstr>True</vt:lpwstr>
  </property>
  <property fmtid="{D5CDD505-2E9C-101B-9397-08002B2CF9AE}" pid="3" name="MSIP_Label_2c1703a4-cc6f-4025-8438-815d9f7bd05c_SiteId">
    <vt:lpwstr>d2b3a7dc-d57e-417f-90ad-149b872e9aa1</vt:lpwstr>
  </property>
  <property fmtid="{D5CDD505-2E9C-101B-9397-08002B2CF9AE}" pid="4" name="MSIP_Label_2c1703a4-cc6f-4025-8438-815d9f7bd05c_Owner">
    <vt:lpwstr>sara.d_tws@gemsedu.com</vt:lpwstr>
  </property>
  <property fmtid="{D5CDD505-2E9C-101B-9397-08002B2CF9AE}" pid="5" name="MSIP_Label_2c1703a4-cc6f-4025-8438-815d9f7bd05c_SetDate">
    <vt:lpwstr>2022-03-27T07:00:28.7499684Z</vt:lpwstr>
  </property>
  <property fmtid="{D5CDD505-2E9C-101B-9397-08002B2CF9AE}" pid="6" name="MSIP_Label_2c1703a4-cc6f-4025-8438-815d9f7bd05c_Name">
    <vt:lpwstr>Internal</vt:lpwstr>
  </property>
  <property fmtid="{D5CDD505-2E9C-101B-9397-08002B2CF9AE}" pid="7" name="MSIP_Label_2c1703a4-cc6f-4025-8438-815d9f7bd05c_Application">
    <vt:lpwstr>Microsoft Azure Information Protection</vt:lpwstr>
  </property>
  <property fmtid="{D5CDD505-2E9C-101B-9397-08002B2CF9AE}" pid="8" name="MSIP_Label_2c1703a4-cc6f-4025-8438-815d9f7bd05c_ActionId">
    <vt:lpwstr>a0353fd7-78eb-4d39-a5dd-fe356733720f</vt:lpwstr>
  </property>
  <property fmtid="{D5CDD505-2E9C-101B-9397-08002B2CF9AE}" pid="9" name="MSIP_Label_2c1703a4-cc6f-4025-8438-815d9f7bd05c_Extended_MSFT_Method">
    <vt:lpwstr>Automatic</vt:lpwstr>
  </property>
  <property fmtid="{D5CDD505-2E9C-101B-9397-08002B2CF9AE}" pid="10" name="Sensitivity">
    <vt:lpwstr>Internal</vt:lpwstr>
  </property>
</Properties>
</file>